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2"/>
  </p:sldMasterIdLst>
  <p:sldIdLst>
    <p:sldId id="297" r:id="rId3"/>
    <p:sldId id="261" r:id="rId4"/>
    <p:sldId id="298" r:id="rId5"/>
    <p:sldId id="318" r:id="rId6"/>
    <p:sldId id="316" r:id="rId7"/>
    <p:sldId id="315" r:id="rId8"/>
    <p:sldId id="263" r:id="rId9"/>
    <p:sldId id="299" r:id="rId10"/>
    <p:sldId id="268" r:id="rId11"/>
    <p:sldId id="267" r:id="rId12"/>
    <p:sldId id="310" r:id="rId13"/>
    <p:sldId id="269" r:id="rId14"/>
    <p:sldId id="270" r:id="rId15"/>
    <p:sldId id="307" r:id="rId16"/>
    <p:sldId id="308" r:id="rId17"/>
    <p:sldId id="311" r:id="rId18"/>
    <p:sldId id="312" r:id="rId19"/>
    <p:sldId id="300" r:id="rId20"/>
    <p:sldId id="319" r:id="rId21"/>
    <p:sldId id="273" r:id="rId22"/>
    <p:sldId id="320" r:id="rId23"/>
    <p:sldId id="303" r:id="rId24"/>
    <p:sldId id="284" r:id="rId25"/>
    <p:sldId id="304" r:id="rId26"/>
  </p:sldIdLst>
  <p:sldSz cx="12192000" cy="6858000"/>
  <p:notesSz cx="7104063" cy="10234613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10" Type="http://schemas.openxmlformats.org/officeDocument/2006/relationships/tags" Target="../tags/tag90.xml"/><Relationship Id="rId19" Type="http://schemas.openxmlformats.org/officeDocument/2006/relationships/slideMaster" Target="../slideMasters/slideMaster1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" Type="http://schemas.openxmlformats.org/officeDocument/2006/relationships/tags" Target="../tags/tag101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tags" Target="../tags/tag138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60.xml"/><Relationship Id="rId10" Type="http://schemas.openxmlformats.org/officeDocument/2006/relationships/tags" Target="../tags/tag165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tags" Target="../tags/tag245.xml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tags" Target="../tags/tag244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Relationship Id="rId1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50.xml"/><Relationship Id="rId10" Type="http://schemas.openxmlformats.org/officeDocument/2006/relationships/tags" Target="../tags/tag255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4.xml"/><Relationship Id="rId4" Type="http://schemas.openxmlformats.org/officeDocument/2006/relationships/tags" Target="../tags/tag2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0" Type="http://schemas.openxmlformats.org/officeDocument/2006/relationships/tags" Target="../tags/tag294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7" Type="http://schemas.openxmlformats.org/officeDocument/2006/relationships/tags" Target="../tags/tag30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5" Type="http://schemas.openxmlformats.org/officeDocument/2006/relationships/tags" Target="../tags/tag302.xml"/><Relationship Id="rId10" Type="http://schemas.openxmlformats.org/officeDocument/2006/relationships/tags" Target="../tags/tag307.xml"/><Relationship Id="rId4" Type="http://schemas.openxmlformats.org/officeDocument/2006/relationships/tags" Target="../tags/tag301.xml"/><Relationship Id="rId9" Type="http://schemas.openxmlformats.org/officeDocument/2006/relationships/tags" Target="../tags/tag30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324.xml"/><Relationship Id="rId13" Type="http://schemas.openxmlformats.org/officeDocument/2006/relationships/tags" Target="../tags/tag329.xml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12" Type="http://schemas.openxmlformats.org/officeDocument/2006/relationships/tags" Target="../tags/tag328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tags" Target="../tags/tag327.xml"/><Relationship Id="rId5" Type="http://schemas.openxmlformats.org/officeDocument/2006/relationships/tags" Target="../tags/tag321.xml"/><Relationship Id="rId10" Type="http://schemas.openxmlformats.org/officeDocument/2006/relationships/tags" Target="../tags/tag326.xml"/><Relationship Id="rId4" Type="http://schemas.openxmlformats.org/officeDocument/2006/relationships/tags" Target="../tags/tag320.xml"/><Relationship Id="rId9" Type="http://schemas.openxmlformats.org/officeDocument/2006/relationships/tags" Target="../tags/tag325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34.xml"/><Relationship Id="rId10" Type="http://schemas.openxmlformats.org/officeDocument/2006/relationships/tags" Target="../tags/tag339.xml"/><Relationship Id="rId4" Type="http://schemas.openxmlformats.org/officeDocument/2006/relationships/tags" Target="../tags/tag333.xml"/><Relationship Id="rId9" Type="http://schemas.openxmlformats.org/officeDocument/2006/relationships/tags" Target="../tags/tag338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3" Type="http://schemas.openxmlformats.org/officeDocument/2006/relationships/tags" Target="../tags/tag342.xml"/><Relationship Id="rId7" Type="http://schemas.openxmlformats.org/officeDocument/2006/relationships/tags" Target="../tags/tag346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tags" Target="../tags/tag343.xml"/><Relationship Id="rId9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tags" Target="../tags/tag35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371.xml"/><Relationship Id="rId10" Type="http://schemas.openxmlformats.org/officeDocument/2006/relationships/tags" Target="../tags/tag376.xml"/><Relationship Id="rId4" Type="http://schemas.openxmlformats.org/officeDocument/2006/relationships/tags" Target="../tags/tag370.xml"/><Relationship Id="rId9" Type="http://schemas.openxmlformats.org/officeDocument/2006/relationships/tags" Target="../tags/tag37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-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1163935" y="5203190"/>
            <a:ext cx="1028065" cy="1173480"/>
          </a:xfrm>
          <a:custGeom>
            <a:avLst/>
            <a:gdLst>
              <a:gd name="connsiteX0" fmla="*/ 1028065 w 1028065"/>
              <a:gd name="connsiteY0" fmla="*/ 0 h 1173480"/>
              <a:gd name="connsiteX1" fmla="*/ 1028065 w 1028065"/>
              <a:gd name="connsiteY1" fmla="*/ 1173480 h 1173480"/>
              <a:gd name="connsiteX2" fmla="*/ 0 w 1028065"/>
              <a:gd name="connsiteY2" fmla="*/ 1173480 h 1173480"/>
              <a:gd name="connsiteX3" fmla="*/ 3825 w 1028065"/>
              <a:gd name="connsiteY3" fmla="*/ 1097731 h 1173480"/>
              <a:gd name="connsiteX4" fmla="*/ 991311 w 1028065"/>
              <a:gd name="connsiteY4" fmla="*/ 5608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065" h="1173480">
                <a:moveTo>
                  <a:pt x="1028065" y="0"/>
                </a:moveTo>
                <a:lnTo>
                  <a:pt x="1028065" y="1173480"/>
                </a:lnTo>
                <a:lnTo>
                  <a:pt x="0" y="1173480"/>
                </a:lnTo>
                <a:lnTo>
                  <a:pt x="3825" y="1097731"/>
                </a:lnTo>
                <a:cubicBezTo>
                  <a:pt x="59071" y="553783"/>
                  <a:pt x="464603" y="113379"/>
                  <a:pt x="991311" y="5608"/>
                </a:cubicBezTo>
                <a:close/>
              </a:path>
            </a:pathLst>
          </a:custGeom>
          <a:gradFill>
            <a:gsLst>
              <a:gs pos="33000">
                <a:schemeClr val="bg1">
                  <a:alpha val="0"/>
                </a:schemeClr>
              </a:gs>
              <a:gs pos="85000">
                <a:schemeClr val="bg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 flipH="1">
            <a:off x="2030730" y="787400"/>
            <a:ext cx="3195955" cy="319595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0" y="922053"/>
            <a:ext cx="4260648" cy="5935948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>
            <a:off x="1777048" y="3626673"/>
            <a:ext cx="1055600" cy="105560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1675814" y="673304"/>
            <a:ext cx="436971" cy="436971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8"/>
            </p:custDataLst>
          </p:nvPr>
        </p:nvSpPr>
        <p:spPr>
          <a:xfrm flipH="1">
            <a:off x="10690611" y="5145127"/>
            <a:ext cx="92066" cy="92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9"/>
            </p:custDataLst>
          </p:nvPr>
        </p:nvSpPr>
        <p:spPr>
          <a:xfrm flipH="1">
            <a:off x="10376728" y="5145127"/>
            <a:ext cx="92066" cy="92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10"/>
            </p:custDataLst>
          </p:nvPr>
        </p:nvSpPr>
        <p:spPr>
          <a:xfrm flipH="1">
            <a:off x="10219788" y="5145127"/>
            <a:ext cx="92066" cy="920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11"/>
            </p:custDataLst>
          </p:nvPr>
        </p:nvSpPr>
        <p:spPr>
          <a:xfrm flipH="1">
            <a:off x="10533670" y="5145127"/>
            <a:ext cx="92066" cy="92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2" name="直接连接符 2"/>
          <p:cNvCxnSpPr/>
          <p:nvPr userDrawn="1">
            <p:custDataLst>
              <p:tags r:id="rId1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1"/>
          <p:cNvCxnSpPr/>
          <p:nvPr userDrawn="1">
            <p:custDataLst>
              <p:tags r:id="rId1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>
            <a:spLocks noGrp="1"/>
          </p:cNvSpPr>
          <p:nvPr>
            <p:ph type="title" idx="17826049" hasCustomPrompt="1"/>
            <p:custDataLst>
              <p:tags r:id="rId17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/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21" name="节编号 3"/>
          <p:cNvSpPr>
            <a:spLocks noGrp="1"/>
          </p:cNvSpPr>
          <p:nvPr>
            <p:ph type="body" sz="quarter" idx="17826561" hasCustomPrompt="1"/>
            <p:custDataLst>
              <p:tags r:id="rId18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6803390" y="1306830"/>
            <a:ext cx="3518535" cy="35185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8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9"/>
            </p:custDataLst>
          </p:nvPr>
        </p:nvSpPr>
        <p:spPr>
          <a:xfrm>
            <a:off x="7562215" y="572770"/>
            <a:ext cx="462280" cy="46228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3"/>
            </p:custDataLst>
          </p:nvPr>
        </p:nvSpPr>
        <p:spPr>
          <a:xfrm>
            <a:off x="1074851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14"/>
            </p:custDataLst>
          </p:nvPr>
        </p:nvSpPr>
        <p:spPr>
          <a:xfrm>
            <a:off x="1481123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1684260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1277987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7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8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9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</a:p>
        </p:txBody>
      </p:sp>
      <p:sp>
        <p:nvSpPr>
          <p:cNvPr id="10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6386" hasCustomPrompt="1"/>
            <p:custDataLst>
              <p:tags r:id="rId1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8" name="标题 7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装饰  0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400" hasCustomPrompt="1"/>
            <p:custDataLst>
              <p:tags r:id="rId7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0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3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5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05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403" hasCustomPrompt="1"/>
            <p:custDataLst>
              <p:tags r:id="rId16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18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06</a:t>
            </a:r>
          </a:p>
        </p:txBody>
      </p:sp>
      <p:sp>
        <p:nvSpPr>
          <p:cNvPr id="26" name="装饰  5"/>
          <p:cNvSpPr>
            <a:spLocks noGrp="1"/>
          </p:cNvSpPr>
          <p:nvPr>
            <p:ph type="body" idx="16404" hasCustomPrompt="1"/>
            <p:custDataLst>
              <p:tags r:id="rId19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7" hasCustomPrompt="1"/>
            <p:custDataLst>
              <p:tags r:id="rId20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0" t="0" r="0" b="0"/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17272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idx="16392" hasCustomPrompt="1"/>
            <p:custDataLst>
              <p:tags r:id="rId4"/>
            </p:custDataLst>
          </p:nvPr>
        </p:nvSpPr>
        <p:spPr>
          <a:xfrm>
            <a:off x="20116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54864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57708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7752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7752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>
          <a:xfrm>
            <a:off x="92456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95300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6068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4165600"/>
            <a:ext cx="264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9" name="椭圆 18"/>
          <p:cNvSpPr/>
          <p:nvPr userDrawn="1">
            <p:custDataLst>
              <p:tags r:id="rId2"/>
            </p:custDataLst>
          </p:nvPr>
        </p:nvSpPr>
        <p:spPr>
          <a:xfrm>
            <a:off x="10122177" y="390350"/>
            <a:ext cx="1224507" cy="1224507"/>
          </a:xfrm>
          <a:prstGeom prst="ellipse">
            <a:avLst/>
          </a:prstGeom>
          <a:gradFill>
            <a:gsLst>
              <a:gs pos="100000">
                <a:schemeClr val="accent2">
                  <a:alpha val="7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10315575" y="527100"/>
            <a:ext cx="1876425" cy="144424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71000">
                <a:schemeClr val="bg1">
                  <a:alpha val="68000"/>
                </a:schemeClr>
              </a:gs>
              <a:gs pos="5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2"/>
                </a:gs>
                <a:gs pos="30000">
                  <a:schemeClr val="bg2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" name="矩形 30"/>
          <p:cNvSpPr/>
          <p:nvPr userDrawn="1">
            <p:custDataLst>
              <p:tags r:id="rId4"/>
            </p:custDataLst>
          </p:nvPr>
        </p:nvSpPr>
        <p:spPr>
          <a:xfrm>
            <a:off x="0" y="1893811"/>
            <a:ext cx="12192000" cy="4964189"/>
          </a:xfrm>
          <a:prstGeom prst="rect">
            <a:avLst/>
          </a:prstGeom>
          <a:gradFill>
            <a:gsLst>
              <a:gs pos="95000">
                <a:srgbClr val="FEFEFF">
                  <a:alpha val="100000"/>
                </a:srgbClr>
              </a:gs>
              <a:gs pos="0">
                <a:srgbClr val="E6EFFE">
                  <a:alpha val="100000"/>
                  <a:lumMod val="5000"/>
                  <a:lumOff val="9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>
            <p:custDataLst>
              <p:tags r:id="rId5"/>
            </p:custDataLst>
          </p:nvPr>
        </p:nvSpPr>
        <p:spPr>
          <a:xfrm>
            <a:off x="0" y="6585002"/>
            <a:ext cx="12192000" cy="2729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6"/>
            </p:custDataLst>
          </p:nvPr>
        </p:nvSpPr>
        <p:spPr>
          <a:xfrm>
            <a:off x="2" y="2"/>
            <a:ext cx="891201" cy="780696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>
            <p:custDataLst>
              <p:tags r:id="rId7"/>
            </p:custDataLst>
          </p:nvPr>
        </p:nvSpPr>
        <p:spPr>
          <a:xfrm>
            <a:off x="8346055" y="1014463"/>
            <a:ext cx="106363" cy="1063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>
            <p:custDataLst>
              <p:tags r:id="rId8"/>
            </p:custDataLst>
          </p:nvPr>
        </p:nvSpPr>
        <p:spPr>
          <a:xfrm>
            <a:off x="8708679" y="1014463"/>
            <a:ext cx="106363" cy="106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>
            <p:custDataLst>
              <p:tags r:id="rId9"/>
            </p:custDataLst>
          </p:nvPr>
        </p:nvSpPr>
        <p:spPr>
          <a:xfrm>
            <a:off x="8889990" y="1014463"/>
            <a:ext cx="106363" cy="1063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0"/>
            </p:custDataLst>
          </p:nvPr>
        </p:nvSpPr>
        <p:spPr>
          <a:xfrm>
            <a:off x="8527367" y="1014463"/>
            <a:ext cx="106363" cy="106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066800" y="527100"/>
            <a:ext cx="1760105" cy="1081088"/>
          </a:xfrm>
        </p:spPr>
        <p:txBody>
          <a:bodyPr wrap="square" anchor="ctr" anchorCtr="0">
            <a:normAutofit/>
          </a:bodyPr>
          <a:lstStyle>
            <a:lvl1pPr>
              <a:defRPr sz="5400"/>
            </a:lvl1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9144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736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736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432800" y="3860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432800" y="44196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6096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9144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3688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6736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装饰  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128000" y="1930400"/>
            <a:ext cx="3454400" cy="3911600"/>
          </a:xfrm>
          <a:custGeom>
            <a:avLst/>
            <a:gdLst>
              <a:gd name="connisteX0" fmla="*/ 0 w 3454400"/>
              <a:gd name="connsiteY0" fmla="*/ 203200 h 3911600"/>
              <a:gd name="connisteX1" fmla="*/ 203200 w 3454400"/>
              <a:gd name="connsiteY1" fmla="*/ 0 h 3911600"/>
              <a:gd name="connisteX2" fmla="*/ 3251200 w 3454400"/>
              <a:gd name="connsiteY2" fmla="*/ 0 h 3911600"/>
              <a:gd name="connisteX3" fmla="*/ 3454400 w 3454400"/>
              <a:gd name="connsiteY3" fmla="*/ 203200 h 3911600"/>
              <a:gd name="connisteX4" fmla="*/ 3454400 w 3454400"/>
              <a:gd name="connsiteY4" fmla="*/ 3708400 h 3911600"/>
              <a:gd name="connisteX5" fmla="*/ 3251200 w 3454400"/>
              <a:gd name="connsiteY5" fmla="*/ 3911600 h 3911600"/>
              <a:gd name="connisteX6" fmla="*/ 203200 w 3454400"/>
              <a:gd name="connsiteY6" fmla="*/ 3911600 h 3911600"/>
              <a:gd name="connisteX7" fmla="*/ 0 w 3454400"/>
              <a:gd name="connsiteY7" fmla="*/ 3708400 h 3911600"/>
              <a:gd name="connisteX8" fmla="*/ 0 w 3454400"/>
              <a:gd name="connsiteY8" fmla="*/ 203200 h 391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391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708400"/>
                </a:lnTo>
                <a:cubicBezTo>
                  <a:pt x="3454400" y="3820624"/>
                  <a:pt x="3363424" y="3911600"/>
                  <a:pt x="3251200" y="3911600"/>
                </a:cubicBezTo>
                <a:lnTo>
                  <a:pt x="203200" y="3911600"/>
                </a:lnTo>
                <a:cubicBezTo>
                  <a:pt x="90976" y="3911600"/>
                  <a:pt x="0" y="3820624"/>
                  <a:pt x="0" y="3708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432800" y="2692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6_grou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3530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400800" y="4165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400800" y="4724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1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066800" y="21082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066800" y="26670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1066800" y="4191000"/>
            <a:ext cx="4572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1066800" y="4749800"/>
            <a:ext cx="4572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9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2"/>
            </p:custDataLst>
          </p:nvPr>
        </p:nvSpPr>
        <p:spPr>
          <a:xfrm>
            <a:off x="6096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3"/>
            </p:custDataLst>
          </p:nvPr>
        </p:nvSpPr>
        <p:spPr>
          <a:xfrm>
            <a:off x="6096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400800" y="2692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6400800" y="3251200"/>
            <a:ext cx="518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>
          <a:xfrm>
            <a:off x="14732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idx="16392" hasCustomPrompt="1"/>
            <p:custDataLst>
              <p:tags r:id="rId3"/>
            </p:custDataLst>
          </p:nvPr>
        </p:nvSpPr>
        <p:spPr>
          <a:xfrm>
            <a:off x="18288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53340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56896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9194800" y="21082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9550400" y="24638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331200" y="3886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331200" y="44450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装饰  8"/>
          <p:cNvSpPr>
            <a:spLocks noGrp="1"/>
          </p:cNvSpPr>
          <p:nvPr>
            <p:ph type="body" idx="16393" hasCustomPrompt="1"/>
            <p:custDataLst>
              <p:tags r:id="rId3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1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装饰  7"/>
          <p:cNvSpPr>
            <a:spLocks noGrp="1"/>
          </p:cNvSpPr>
          <p:nvPr>
            <p:ph type="body" idx="16395" hasCustomPrompt="1"/>
            <p:custDataLst>
              <p:tags r:id="rId2"/>
            </p:custDataLst>
          </p:nvPr>
        </p:nvSpPr>
        <p:spPr>
          <a:xfrm>
            <a:off x="6096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3"/>
            </p:custDataLst>
          </p:nvPr>
        </p:nvSpPr>
        <p:spPr>
          <a:xfrm>
            <a:off x="8572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44704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7180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4704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44704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8331200" y="24130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578850" y="27178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8331200" y="3937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8331200" y="4445000"/>
            <a:ext cx="325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6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idx="16392" hasCustomPrompt="1"/>
            <p:custDataLst>
              <p:tags r:id="rId2"/>
            </p:custDataLst>
          </p:nvPr>
        </p:nvSpPr>
        <p:spPr>
          <a:xfrm>
            <a:off x="11684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5"/>
            </p:custDataLst>
          </p:nvPr>
        </p:nvSpPr>
        <p:spPr>
          <a:xfrm>
            <a:off x="50292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8890000" y="1752600"/>
            <a:ext cx="2133600" cy="2133600"/>
          </a:xfrm>
          <a:custGeom>
            <a:avLst/>
            <a:gdLst>
              <a:gd name="connisteX0" fmla="*/ 0 w 2133600"/>
              <a:gd name="connsiteY0" fmla="*/ 1066800 h 2133600"/>
              <a:gd name="connisteX1" fmla="*/ 1066800 w 2133600"/>
              <a:gd name="connsiteY1" fmla="*/ 0 h 2133600"/>
              <a:gd name="connisteX2" fmla="*/ 1066800 w 2133600"/>
              <a:gd name="connsiteY2" fmla="*/ 0 h 2133600"/>
              <a:gd name="connisteX3" fmla="*/ 2133600 w 2133600"/>
              <a:gd name="connsiteY3" fmla="*/ 1066800 h 2133600"/>
              <a:gd name="connisteX4" fmla="*/ 2133600 w 2133600"/>
              <a:gd name="connsiteY4" fmla="*/ 1066800 h 2133600"/>
              <a:gd name="connisteX5" fmla="*/ 1066800 w 2133600"/>
              <a:gd name="connsiteY5" fmla="*/ 2133600 h 2133600"/>
              <a:gd name="connisteX6" fmla="*/ 1066800 w 2133600"/>
              <a:gd name="connsiteY6" fmla="*/ 2133600 h 2133600"/>
              <a:gd name="connisteX7" fmla="*/ 0 w 2133600"/>
              <a:gd name="connsiteY7" fmla="*/ 1066800 h 2133600"/>
              <a:gd name="connisteX8" fmla="*/ 0 w 2133600"/>
              <a:gd name="connsiteY8" fmla="*/ 10668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133600" h="2133600">
                <a:moveTo>
                  <a:pt x="0" y="1066800"/>
                </a:moveTo>
                <a:cubicBezTo>
                  <a:pt x="0" y="477623"/>
                  <a:pt x="477623" y="0"/>
                  <a:pt x="1066800" y="0"/>
                </a:cubicBezTo>
                <a:lnTo>
                  <a:pt x="1066800" y="0"/>
                </a:lnTo>
                <a:cubicBezTo>
                  <a:pt x="1655977" y="0"/>
                  <a:pt x="2133600" y="477623"/>
                  <a:pt x="2133600" y="1066800"/>
                </a:cubicBezTo>
                <a:lnTo>
                  <a:pt x="2133600" y="1066800"/>
                </a:lnTo>
                <a:cubicBezTo>
                  <a:pt x="2133600" y="1655977"/>
                  <a:pt x="1655977" y="2133600"/>
                  <a:pt x="1066800" y="2133600"/>
                </a:cubicBezTo>
                <a:lnTo>
                  <a:pt x="1066800" y="2133600"/>
                </a:lnTo>
                <a:cubicBezTo>
                  <a:pt x="477623" y="2133600"/>
                  <a:pt x="0" y="1655977"/>
                  <a:pt x="0" y="1066800"/>
                </a:cubicBezTo>
                <a:lnTo>
                  <a:pt x="0" y="10668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331200" y="4241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8331200" y="48006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6392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6390" hasCustomPrompt="1"/>
            <p:custDataLst>
              <p:tags r:id="rId2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553200" y="157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553200" y="213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6553200" y="4114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553200" y="46736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颜色错位-并列-2_19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2" name="装饰  6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>
          <a:xfrm>
            <a:off x="3149600" y="15240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6393" hasCustomPrompt="1"/>
            <p:custDataLst>
              <p:tags r:id="rId3"/>
            </p:custDataLst>
          </p:nvPr>
        </p:nvSpPr>
        <p:spPr>
          <a:xfrm>
            <a:off x="609600" y="15240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454400" y="18288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454400" y="23876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3149600" y="31496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31496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454400" y="34544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454400" y="40132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4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149600" y="4775200"/>
            <a:ext cx="8432800" cy="1473200"/>
          </a:xfrm>
          <a:custGeom>
            <a:avLst/>
            <a:gdLst>
              <a:gd name="connisteX0" fmla="*/ 0 w 8432800"/>
              <a:gd name="connsiteY0" fmla="*/ 0 h 1473200"/>
              <a:gd name="connisteX1" fmla="*/ 8229600 w 8432800"/>
              <a:gd name="connsiteY1" fmla="*/ 0 h 1473200"/>
              <a:gd name="connisteX2" fmla="*/ 8432800 w 8432800"/>
              <a:gd name="connsiteY2" fmla="*/ 203200 h 1473200"/>
              <a:gd name="connisteX3" fmla="*/ 8432800 w 8432800"/>
              <a:gd name="connsiteY3" fmla="*/ 1270000 h 1473200"/>
              <a:gd name="connisteX4" fmla="*/ 8229600 w 8432800"/>
              <a:gd name="connsiteY4" fmla="*/ 1473200 h 1473200"/>
              <a:gd name="connisteX5" fmla="*/ 0 w 8432800"/>
              <a:gd name="connsiteY5" fmla="*/ 1473200 h 1473200"/>
              <a:gd name="connisteX6" fmla="*/ 0 w 8432800"/>
              <a:gd name="connsiteY6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14732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1270000"/>
                </a:lnTo>
                <a:cubicBezTo>
                  <a:pt x="8432800" y="1382224"/>
                  <a:pt x="8341824" y="1473200"/>
                  <a:pt x="8229600" y="1473200"/>
                </a:cubicBez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09600" y="4775200"/>
            <a:ext cx="2540000" cy="1473200"/>
          </a:xfrm>
          <a:custGeom>
            <a:avLst/>
            <a:gdLst>
              <a:gd name="connisteX0" fmla="*/ 0 w 2540000"/>
              <a:gd name="connsiteY0" fmla="*/ 203200 h 1473200"/>
              <a:gd name="connisteX1" fmla="*/ 203200 w 2540000"/>
              <a:gd name="connsiteY1" fmla="*/ 0 h 1473200"/>
              <a:gd name="connisteX2" fmla="*/ 2540000 w 2540000"/>
              <a:gd name="connsiteY2" fmla="*/ 0 h 1473200"/>
              <a:gd name="connisteX3" fmla="*/ 2540000 w 2540000"/>
              <a:gd name="connsiteY3" fmla="*/ 1473200 h 1473200"/>
              <a:gd name="connisteX4" fmla="*/ 203200 w 2540000"/>
              <a:gd name="connsiteY4" fmla="*/ 1473200 h 1473200"/>
              <a:gd name="connisteX5" fmla="*/ 0 w 2540000"/>
              <a:gd name="connsiteY5" fmla="*/ 1270000 h 1473200"/>
              <a:gd name="connisteX6" fmla="*/ 0 w 2540000"/>
              <a:gd name="connsiteY6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1473200"/>
                </a:ln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3454400" y="50800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3454400" y="5638800"/>
            <a:ext cx="782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1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-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accent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椭圆 14"/>
          <p:cNvSpPr/>
          <p:nvPr userDrawn="1">
            <p:custDataLst>
              <p:tags r:id="rId2"/>
            </p:custDataLst>
          </p:nvPr>
        </p:nvSpPr>
        <p:spPr>
          <a:xfrm>
            <a:off x="7505065" y="1156335"/>
            <a:ext cx="3709670" cy="370967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8451850" y="1632262"/>
            <a:ext cx="3740150" cy="5210789"/>
          </a:xfrm>
          <a:custGeom>
            <a:avLst/>
            <a:gdLst>
              <a:gd name="connsiteX0" fmla="*/ 3740150 w 3740150"/>
              <a:gd name="connsiteY0" fmla="*/ 0 h 5210789"/>
              <a:gd name="connsiteX1" fmla="*/ 3740150 w 3740150"/>
              <a:gd name="connsiteY1" fmla="*/ 5210789 h 5210789"/>
              <a:gd name="connsiteX2" fmla="*/ 301051 w 3740150"/>
              <a:gd name="connsiteY2" fmla="*/ 5210789 h 5210789"/>
              <a:gd name="connsiteX3" fmla="*/ 293920 w 3740150"/>
              <a:gd name="connsiteY3" fmla="*/ 5195985 h 5210789"/>
              <a:gd name="connsiteX4" fmla="*/ 0 w 3740150"/>
              <a:gd name="connsiteY4" fmla="*/ 3740150 h 5210789"/>
              <a:gd name="connsiteX5" fmla="*/ 3740150 w 3740150"/>
              <a:gd name="connsiteY5" fmla="*/ 0 h 521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0150" h="5210789">
                <a:moveTo>
                  <a:pt x="3740150" y="0"/>
                </a:moveTo>
                <a:lnTo>
                  <a:pt x="3740150" y="5210789"/>
                </a:lnTo>
                <a:lnTo>
                  <a:pt x="301051" y="5210789"/>
                </a:lnTo>
                <a:lnTo>
                  <a:pt x="293920" y="5195985"/>
                </a:lnTo>
                <a:cubicBezTo>
                  <a:pt x="104658" y="4748520"/>
                  <a:pt x="0" y="4256557"/>
                  <a:pt x="0" y="3740150"/>
                </a:cubicBezTo>
                <a:cubicBezTo>
                  <a:pt x="0" y="1674522"/>
                  <a:pt x="1674522" y="0"/>
                  <a:pt x="3740150" y="0"/>
                </a:cubicBezTo>
                <a:close/>
              </a:path>
            </a:pathLst>
          </a:custGeom>
          <a:gradFill flip="none" rotWithShape="1">
            <a:gsLst>
              <a:gs pos="88000">
                <a:schemeClr val="bg2"/>
              </a:gs>
              <a:gs pos="39000">
                <a:schemeClr val="bg2">
                  <a:alpha val="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>
            <p:custDataLst>
              <p:tags r:id="rId4"/>
            </p:custDataLst>
          </p:nvPr>
        </p:nvSpPr>
        <p:spPr>
          <a:xfrm>
            <a:off x="0" y="6351259"/>
            <a:ext cx="12192000" cy="506741"/>
          </a:xfrm>
          <a:prstGeom prst="rect">
            <a:avLst/>
          </a:prstGeom>
          <a:gradFill flip="none" rotWithShape="1">
            <a:gsLst>
              <a:gs pos="19000">
                <a:schemeClr val="accent1"/>
              </a:gs>
              <a:gs pos="83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2800" b="1"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 userDrawn="1">
            <p:custDataLst>
              <p:tags r:id="rId5"/>
            </p:custDataLst>
          </p:nvPr>
        </p:nvCxnSpPr>
        <p:spPr>
          <a:xfrm>
            <a:off x="695960" y="6605101"/>
            <a:ext cx="10077450" cy="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>
            <p:custDataLst>
              <p:tags r:id="rId6"/>
            </p:custDataLst>
          </p:nvPr>
        </p:nvCxnSpPr>
        <p:spPr>
          <a:xfrm flipH="1">
            <a:off x="10945019" y="6605101"/>
            <a:ext cx="573881" cy="0"/>
          </a:xfrm>
          <a:prstGeom prst="line">
            <a:avLst/>
          </a:prstGeom>
          <a:ln w="22225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 userDrawn="1">
            <p:custDataLst>
              <p:tags r:id="rId7"/>
            </p:custDataLst>
          </p:nvPr>
        </p:nvSpPr>
        <p:spPr>
          <a:xfrm>
            <a:off x="1065726" y="867326"/>
            <a:ext cx="108000" cy="1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>
            <a:off x="1471998" y="867326"/>
            <a:ext cx="108000" cy="10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9"/>
            </p:custDataLst>
          </p:nvPr>
        </p:nvSpPr>
        <p:spPr>
          <a:xfrm>
            <a:off x="1675135" y="867326"/>
            <a:ext cx="108000" cy="1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10"/>
            </p:custDataLst>
          </p:nvPr>
        </p:nvSpPr>
        <p:spPr>
          <a:xfrm>
            <a:off x="1268862" y="867326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1"/>
            </p:custDataLst>
          </p:nvPr>
        </p:nvSpPr>
        <p:spPr>
          <a:xfrm>
            <a:off x="1" y="1"/>
            <a:ext cx="1320207" cy="1156508"/>
          </a:xfrm>
          <a:custGeom>
            <a:avLst/>
            <a:gdLst>
              <a:gd name="connsiteX0" fmla="*/ 0 w 1809977"/>
              <a:gd name="connsiteY0" fmla="*/ 0 h 1585549"/>
              <a:gd name="connsiteX1" fmla="*/ 1809977 w 1809977"/>
              <a:gd name="connsiteY1" fmla="*/ 0 h 1585549"/>
              <a:gd name="connsiteX2" fmla="*/ 1801326 w 1809977"/>
              <a:gd name="connsiteY2" fmla="*/ 56684 h 1585549"/>
              <a:gd name="connsiteX3" fmla="*/ 116835 w 1809977"/>
              <a:gd name="connsiteY3" fmla="*/ 1579650 h 1585549"/>
              <a:gd name="connsiteX4" fmla="*/ 0 w 1809977"/>
              <a:gd name="connsiteY4" fmla="*/ 1585549 h 158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977" h="1585549">
                <a:moveTo>
                  <a:pt x="0" y="0"/>
                </a:moveTo>
                <a:lnTo>
                  <a:pt x="1809977" y="0"/>
                </a:lnTo>
                <a:lnTo>
                  <a:pt x="1801326" y="56684"/>
                </a:lnTo>
                <a:cubicBezTo>
                  <a:pt x="1635100" y="869008"/>
                  <a:pt x="955821" y="1494446"/>
                  <a:pt x="116835" y="1579650"/>
                </a:cubicBezTo>
                <a:lnTo>
                  <a:pt x="0" y="1585549"/>
                </a:lnTo>
                <a:close/>
              </a:path>
            </a:pathLst>
          </a:custGeom>
          <a:gradFill flip="none" rotWithShape="1">
            <a:gsLst>
              <a:gs pos="20000">
                <a:schemeClr val="accent2">
                  <a:alpha val="0"/>
                </a:schemeClr>
              </a:gs>
              <a:gs pos="100000">
                <a:schemeClr val="accent2"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 userDrawn="1">
            <p:custDataLst>
              <p:tags r:id="rId12"/>
            </p:custDataLst>
          </p:nvPr>
        </p:nvSpPr>
        <p:spPr>
          <a:xfrm flipH="1" flipV="1">
            <a:off x="6581827" y="572963"/>
            <a:ext cx="4505466" cy="4505466"/>
          </a:xfrm>
          <a:prstGeom prst="arc">
            <a:avLst>
              <a:gd name="adj1" fmla="val 8263304"/>
              <a:gd name="adj2" fmla="val 8979118"/>
            </a:avLst>
          </a:prstGeom>
          <a:solidFill>
            <a:schemeClr val="bg2">
              <a:alpha val="0"/>
            </a:schemeClr>
          </a:solidFill>
          <a:ln>
            <a:solidFill>
              <a:schemeClr val="bg2">
                <a:lumMod val="9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>
            <p:custDataLst>
              <p:tags r:id="rId13"/>
            </p:custDataLst>
          </p:nvPr>
        </p:nvSpPr>
        <p:spPr>
          <a:xfrm>
            <a:off x="7684770" y="755650"/>
            <a:ext cx="468630" cy="468630"/>
          </a:xfrm>
          <a:prstGeom prst="ellipse">
            <a:avLst/>
          </a:prstGeom>
          <a:gradFill>
            <a:gsLst>
              <a:gs pos="95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>
            <p:custDataLst>
              <p:tags r:id="rId14"/>
            </p:custDataLst>
          </p:nvPr>
        </p:nvSpPr>
        <p:spPr>
          <a:xfrm>
            <a:off x="10137187" y="3838727"/>
            <a:ext cx="1174493" cy="1174493"/>
          </a:xfrm>
          <a:prstGeom prst="ellipse">
            <a:avLst/>
          </a:prstGeom>
          <a:gradFill>
            <a:gsLst>
              <a:gs pos="100000">
                <a:schemeClr val="accent2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>
            <p:custDataLst>
              <p:tags r:id="rId15"/>
            </p:custDataLst>
          </p:nvPr>
        </p:nvSpPr>
        <p:spPr>
          <a:xfrm>
            <a:off x="10741220" y="2120901"/>
            <a:ext cx="828798" cy="82879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2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idx="17827585" hasCustomPrompt="1"/>
            <p:custDataLst>
              <p:tags r:id="rId19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20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21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bg2">
              <a:alpha val="18000"/>
            </a:schemeClr>
          </a:solidFill>
          <a:ln w="12700">
            <a:solidFill>
              <a:schemeClr val="bg2">
                <a:lumMod val="90000"/>
              </a:schemeClr>
            </a:solidFill>
          </a:ln>
          <a:effectLst>
            <a:outerShdw blurRad="101600" dist="101600" dir="2700000" algn="tl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1" spc="0" dirty="0">
                <a:solidFill>
                  <a:srgbClr val="031A2F"/>
                </a:solidFill>
                <a:latin typeface="+mn-ea"/>
                <a:ea typeface="+mn-ea"/>
              </a:defRPr>
            </a:lvl1pPr>
          </a:lstStyle>
          <a:p>
            <a:pPr marL="0" lvl="0" algn="ctr"/>
            <a:r>
              <a:rPr lang="zh-CN" altLang="en-US" dirty="0"/>
              <a:t>BY WPS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4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40" Type="http://schemas.openxmlformats.org/officeDocument/2006/relationships/tags" Target="../tags/tag5.xml"/><Relationship Id="rId45" Type="http://schemas.openxmlformats.org/officeDocument/2006/relationships/tags" Target="../tags/tag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3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12192000" cy="683700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8"/>
            </p:custDataLst>
          </p:nvPr>
        </p:nvSpPr>
        <p:spPr>
          <a:xfrm>
            <a:off x="10287000" y="5548630"/>
            <a:ext cx="1010285" cy="1010285"/>
          </a:xfrm>
          <a:prstGeom prst="ellipse">
            <a:avLst/>
          </a:prstGeom>
          <a:gradFill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9"/>
            </p:custDataLst>
          </p:nvPr>
        </p:nvSpPr>
        <p:spPr>
          <a:xfrm>
            <a:off x="10435590" y="5506085"/>
            <a:ext cx="1756410" cy="1351915"/>
          </a:xfrm>
          <a:custGeom>
            <a:avLst/>
            <a:gdLst>
              <a:gd name="connsiteX0" fmla="*/ 1762548 w 1762548"/>
              <a:gd name="connsiteY0" fmla="*/ 0 h 1540757"/>
              <a:gd name="connsiteX1" fmla="*/ 1762548 w 1762548"/>
              <a:gd name="connsiteY1" fmla="*/ 1540757 h 1540757"/>
              <a:gd name="connsiteX2" fmla="*/ 0 w 1762548"/>
              <a:gd name="connsiteY2" fmla="*/ 1540757 h 1540757"/>
              <a:gd name="connsiteX3" fmla="*/ 18169 w 1762548"/>
              <a:gd name="connsiteY3" fmla="*/ 1421710 h 1540757"/>
              <a:gd name="connsiteX4" fmla="*/ 1762548 w 1762548"/>
              <a:gd name="connsiteY4" fmla="*/ 0 h 154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548" h="1540757">
                <a:moveTo>
                  <a:pt x="1762548" y="0"/>
                </a:moveTo>
                <a:lnTo>
                  <a:pt x="1762548" y="1540757"/>
                </a:lnTo>
                <a:lnTo>
                  <a:pt x="0" y="1540757"/>
                </a:lnTo>
                <a:lnTo>
                  <a:pt x="18169" y="1421710"/>
                </a:lnTo>
                <a:cubicBezTo>
                  <a:pt x="184199" y="610342"/>
                  <a:pt x="902097" y="0"/>
                  <a:pt x="1762548" y="0"/>
                </a:cubicBezTo>
                <a:close/>
              </a:path>
            </a:pathLst>
          </a:custGeom>
          <a:gradFill flip="none" rotWithShape="1">
            <a:gsLst>
              <a:gs pos="83000">
                <a:schemeClr val="bg1">
                  <a:alpha val="50000"/>
                </a:schemeClr>
              </a:gs>
              <a:gs pos="39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>
            <a:gradFill flip="none" rotWithShape="1">
              <a:gsLst>
                <a:gs pos="1700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12" Type="http://schemas.openxmlformats.org/officeDocument/2006/relationships/image" Target="../media/image8.pn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439.xml"/><Relationship Id="rId10" Type="http://schemas.openxmlformats.org/officeDocument/2006/relationships/tags" Target="../tags/tag444.xml"/><Relationship Id="rId4" Type="http://schemas.openxmlformats.org/officeDocument/2006/relationships/tags" Target="../tags/tag438.xml"/><Relationship Id="rId9" Type="http://schemas.openxmlformats.org/officeDocument/2006/relationships/tags" Target="../tags/tag4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slideLayout" Target="../slideLayouts/slideLayout19.xml"/><Relationship Id="rId3" Type="http://schemas.openxmlformats.org/officeDocument/2006/relationships/tags" Target="../tags/tag448.xml"/><Relationship Id="rId21" Type="http://schemas.openxmlformats.org/officeDocument/2006/relationships/image" Target="../media/image11.png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20" Type="http://schemas.openxmlformats.org/officeDocument/2006/relationships/image" Target="../media/image10.svg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24" Type="http://schemas.openxmlformats.org/officeDocument/2006/relationships/image" Target="../media/image14.svg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23" Type="http://schemas.openxmlformats.org/officeDocument/2006/relationships/image" Target="../media/image13.png"/><Relationship Id="rId10" Type="http://schemas.openxmlformats.org/officeDocument/2006/relationships/tags" Target="../tags/tag455.xml"/><Relationship Id="rId19" Type="http://schemas.openxmlformats.org/officeDocument/2006/relationships/image" Target="../media/image9.png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Relationship Id="rId22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image" Target="../media/image15.png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64.xml"/><Relationship Id="rId16" Type="http://schemas.openxmlformats.org/officeDocument/2006/relationships/image" Target="../media/image18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5" Type="http://schemas.openxmlformats.org/officeDocument/2006/relationships/tags" Target="../tags/tag467.xml"/><Relationship Id="rId15" Type="http://schemas.openxmlformats.org/officeDocument/2006/relationships/image" Target="../media/image17.png"/><Relationship Id="rId10" Type="http://schemas.openxmlformats.org/officeDocument/2006/relationships/tags" Target="../tags/tag472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image" Target="../media/image15.png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475.xml"/><Relationship Id="rId16" Type="http://schemas.openxmlformats.org/officeDocument/2006/relationships/image" Target="../media/image21.png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5" Type="http://schemas.openxmlformats.org/officeDocument/2006/relationships/tags" Target="../tags/tag478.xml"/><Relationship Id="rId15" Type="http://schemas.openxmlformats.org/officeDocument/2006/relationships/image" Target="../media/image20.png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8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4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19" Type="http://schemas.openxmlformats.org/officeDocument/2006/relationships/slideLayout" Target="../slideLayouts/slideLayout13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501.xml"/><Relationship Id="rId1" Type="http://schemas.openxmlformats.org/officeDocument/2006/relationships/tags" Target="../tags/tag5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14.xml"/><Relationship Id="rId13" Type="http://schemas.openxmlformats.org/officeDocument/2006/relationships/tags" Target="../tags/tag419.xml"/><Relationship Id="rId18" Type="http://schemas.openxmlformats.org/officeDocument/2006/relationships/image" Target="../media/image6.png"/><Relationship Id="rId3" Type="http://schemas.openxmlformats.org/officeDocument/2006/relationships/tags" Target="../tags/tag409.xml"/><Relationship Id="rId7" Type="http://schemas.openxmlformats.org/officeDocument/2006/relationships/tags" Target="../tags/tag413.xml"/><Relationship Id="rId12" Type="http://schemas.openxmlformats.org/officeDocument/2006/relationships/tags" Target="../tags/tag418.xml"/><Relationship Id="rId17" Type="http://schemas.openxmlformats.org/officeDocument/2006/relationships/image" Target="../media/image5.png"/><Relationship Id="rId2" Type="http://schemas.openxmlformats.org/officeDocument/2006/relationships/tags" Target="../tags/tag408.xml"/><Relationship Id="rId16" Type="http://schemas.openxmlformats.org/officeDocument/2006/relationships/image" Target="../media/image4.png"/><Relationship Id="rId1" Type="http://schemas.openxmlformats.org/officeDocument/2006/relationships/tags" Target="../tags/tag407.xml"/><Relationship Id="rId6" Type="http://schemas.openxmlformats.org/officeDocument/2006/relationships/tags" Target="../tags/tag412.xml"/><Relationship Id="rId11" Type="http://schemas.openxmlformats.org/officeDocument/2006/relationships/tags" Target="../tags/tag417.xml"/><Relationship Id="rId5" Type="http://schemas.openxmlformats.org/officeDocument/2006/relationships/tags" Target="../tags/tag411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416.xml"/><Relationship Id="rId4" Type="http://schemas.openxmlformats.org/officeDocument/2006/relationships/tags" Target="../tags/tag410.xml"/><Relationship Id="rId9" Type="http://schemas.openxmlformats.org/officeDocument/2006/relationships/tags" Target="../tags/tag415.xml"/><Relationship Id="rId14" Type="http://schemas.openxmlformats.org/officeDocument/2006/relationships/tags" Target="../tags/tag4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image" Target="../media/image7.png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0" Type="http://schemas.openxmlformats.org/officeDocument/2006/relationships/tags" Target="../tags/tag433.xml"/><Relationship Id="rId4" Type="http://schemas.openxmlformats.org/officeDocument/2006/relationships/tags" Target="../tags/tag427.xml"/><Relationship Id="rId9" Type="http://schemas.openxmlformats.org/officeDocument/2006/relationships/tags" Target="../tags/tag4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>
          <a:xfrm>
            <a:off x="1999649" y="1810643"/>
            <a:ext cx="7482021" cy="1028095"/>
          </a:xfrm>
        </p:spPr>
        <p:txBody>
          <a:bodyPr>
            <a:noAutofit/>
          </a:bodyPr>
          <a:lstStyle/>
          <a:p>
            <a:r>
              <a:rPr lang="en-US" altLang="en-US"/>
              <a:t>Open</a:t>
            </a:r>
            <a:r>
              <a:rPr lang="en-US" altLang="en-US">
                <a:solidFill>
                  <a:schemeClr val="accent2">
                    <a:lumMod val="75000"/>
                  </a:schemeClr>
                </a:solidFill>
              </a:rPr>
              <a:t>Scout</a:t>
            </a:r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060193" y="478472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队伍</a:t>
            </a: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名称：</a:t>
            </a:r>
            <a:r>
              <a:rPr lang="en-US" altLang="zh-CN" sz="2000" kern="100" dirty="0">
                <a:effectLst/>
                <a:latin typeface="+mn-ea"/>
                <a:cs typeface="Arial" panose="020B0604020202020204" pitchFamily="34" charset="0"/>
              </a:rPr>
              <a:t>OpenScout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60193" y="5306695"/>
            <a:ext cx="4071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队长：杨子炫</a:t>
            </a:r>
          </a:p>
          <a:p>
            <a:pPr algn="l"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Arial" panose="020B0604020202020204" pitchFamily="34" charset="0"/>
              </a:rPr>
              <a:t>队员：潘淳恺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2675432" y="2977897"/>
            <a:ext cx="526478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b="1" kern="100" dirty="0">
                <a:effectLst/>
                <a:latin typeface="+mn-ea"/>
                <a:cs typeface="江城圆体 400W" panose="020B0500000000000000" pitchFamily="34" charset="-122"/>
              </a:rPr>
              <a:t>开源开发者画像与协作匹配系统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8042" y="4784725"/>
            <a:ext cx="463495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赛题：</a:t>
            </a:r>
            <a:r>
              <a:rPr lang="zh-CN" altLang="en-US" dirty="0"/>
              <a:t>开源社区治理相关的工具与服务作品</a:t>
            </a:r>
            <a:endParaRPr lang="en-US" altLang="zh-CN" sz="20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kern="100">
                <a:effectLst/>
                <a:latin typeface="+mn-ea"/>
                <a:cs typeface="江城圆体 400W" panose="020B0500000000000000" pitchFamily="34" charset="-122"/>
              </a:rPr>
              <a:t>工具：基于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MaxKB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endParaRPr lang="zh-CN" altLang="en-US" sz="20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134631" y="123533"/>
            <a:ext cx="7391400" cy="609600"/>
          </a:xfrm>
        </p:spPr>
        <p:txBody>
          <a:bodyPr>
            <a:normAutofit/>
          </a:bodyPr>
          <a:lstStyle/>
          <a:p>
            <a:r>
              <a:rPr lang="en-US" altLang="zh-CN" dirty="0"/>
              <a:t>Multi</a:t>
            </a:r>
            <a:r>
              <a:rPr lang="zh-CN" altLang="en-US" dirty="0"/>
              <a:t>-</a:t>
            </a:r>
            <a:r>
              <a:rPr lang="en-US" altLang="zh-CN" dirty="0"/>
              <a:t>Agent </a:t>
            </a:r>
            <a:r>
              <a:rPr lang="zh-CN" altLang="en-US" dirty="0"/>
              <a:t>职责概览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441531" y="4610740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Career Strategist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557784" y="4991320"/>
            <a:ext cx="5193306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Profile</a:t>
            </a:r>
            <a:r>
              <a:rPr lang="zh-CN" altLang="en-US" sz="1400" b="1" dirty="0"/>
              <a:t>、六维雷达与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OpenRank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活跃度趋势</a:t>
            </a:r>
            <a:r>
              <a:rPr lang="zh-CN" altLang="en-US" sz="1400" dirty="0"/>
              <a:t>，判断职业阶段（上升</a:t>
            </a:r>
            <a:r>
              <a:rPr lang="en-US" altLang="zh-CN" sz="1400" dirty="0"/>
              <a:t>/</a:t>
            </a:r>
            <a:r>
              <a:rPr lang="zh-CN" altLang="en-US" sz="1400" dirty="0"/>
              <a:t>稳定</a:t>
            </a:r>
            <a:r>
              <a:rPr lang="en-US" altLang="zh-CN" sz="1400" dirty="0"/>
              <a:t>/</a:t>
            </a:r>
            <a:r>
              <a:rPr lang="zh-CN" altLang="en-US" sz="1400" dirty="0"/>
              <a:t>沉寂）、社区生态位（</a:t>
            </a:r>
            <a:r>
              <a:rPr lang="en-US" altLang="zh-CN" sz="1400" dirty="0"/>
              <a:t>Maintainer/Core/Casual</a:t>
            </a:r>
            <a:r>
              <a:rPr lang="zh-CN" altLang="en-US" sz="1400" dirty="0"/>
              <a:t>），给出结论式画像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>
          <a:xfrm>
            <a:off x="441530" y="579901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Tech Stack Evaluator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557785" y="6205418"/>
            <a:ext cx="5193305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zh-CN" altLang="en-US" sz="1400" b="1" dirty="0"/>
              <a:t>语言分布与</a:t>
            </a:r>
            <a:r>
              <a:rPr lang="en-US" altLang="zh-CN" sz="1400" b="1" dirty="0"/>
              <a:t> Topics</a:t>
            </a:r>
            <a:r>
              <a:rPr lang="zh-CN" altLang="en-US" sz="1400" dirty="0"/>
              <a:t>，提炼核心技术栈（排除辅助语言）、评估技术广度（</a:t>
            </a:r>
            <a:r>
              <a:rPr lang="en-US" altLang="zh-CN" sz="1400" dirty="0"/>
              <a:t>I </a:t>
            </a:r>
            <a:r>
              <a:rPr lang="zh-CN" altLang="en-US" sz="1400" dirty="0"/>
              <a:t>型</a:t>
            </a:r>
            <a:r>
              <a:rPr lang="en-US" altLang="zh-CN" sz="1400" dirty="0"/>
              <a:t>/T </a:t>
            </a:r>
            <a:r>
              <a:rPr lang="zh-CN" altLang="en-US" sz="1400" dirty="0"/>
              <a:t>型），并判断技术栈的现代性与技术品味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6440909" y="4610739"/>
            <a:ext cx="5425811" cy="4063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Project Analyst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>
          <a:xfrm>
            <a:off x="6440912" y="4957687"/>
            <a:ext cx="5112039" cy="609599"/>
          </a:xfrm>
        </p:spPr>
        <p:txBody>
          <a:bodyPr>
            <a:no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 </a:t>
            </a:r>
            <a:r>
              <a:rPr lang="en-US" altLang="zh-CN" sz="1400" b="1" dirty="0"/>
              <a:t>Top </a:t>
            </a:r>
            <a:r>
              <a:rPr lang="zh-CN" altLang="en-US" sz="1400" b="1" dirty="0"/>
              <a:t>仓库的</a:t>
            </a:r>
            <a:r>
              <a:rPr lang="en-US" altLang="zh-CN" sz="1400" b="1" dirty="0"/>
              <a:t> Description/README </a:t>
            </a:r>
            <a:r>
              <a:rPr lang="zh-CN" altLang="en-US" sz="1400" b="1" dirty="0"/>
              <a:t>文档</a:t>
            </a:r>
            <a:r>
              <a:rPr lang="zh-CN" altLang="en-US" sz="1400" dirty="0"/>
              <a:t>，判断项目含金量（玩具</a:t>
            </a:r>
            <a:r>
              <a:rPr lang="en-US" altLang="zh-CN" sz="1400" dirty="0"/>
              <a:t>/</a:t>
            </a:r>
            <a:r>
              <a:rPr lang="zh-CN" altLang="en-US" sz="1400" dirty="0"/>
              <a:t>练习</a:t>
            </a:r>
            <a:r>
              <a:rPr lang="en-US" altLang="zh-CN" sz="1400" dirty="0"/>
              <a:t>/</a:t>
            </a:r>
            <a:r>
              <a:rPr lang="zh-CN" altLang="en-US" sz="1400" dirty="0"/>
              <a:t>资料</a:t>
            </a:r>
            <a:r>
              <a:rPr lang="en-US" altLang="zh-CN" sz="1400" dirty="0"/>
              <a:t>/</a:t>
            </a:r>
            <a:r>
              <a:rPr lang="zh-CN" altLang="en-US" sz="1400" dirty="0"/>
              <a:t>生产级），评估文档与工程素养（安装、架构、测试、徽章等）及沟通表达能力</a:t>
            </a:r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40910" y="5799018"/>
            <a:ext cx="5425811" cy="4063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The Chief Talent Officer</a:t>
            </a:r>
          </a:p>
        </p:txBody>
      </p:sp>
      <p:sp>
        <p:nvSpPr>
          <p:cNvPr id="15" name="文本占位符 1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440910" y="6205418"/>
            <a:ext cx="5425811" cy="6095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综合以上三位</a:t>
            </a:r>
            <a:r>
              <a:rPr lang="en-US" altLang="zh-CN" sz="1400" b="1" dirty="0"/>
              <a:t> Agent </a:t>
            </a:r>
            <a:r>
              <a:rPr lang="zh-CN" altLang="en-US" sz="1400" b="1" dirty="0"/>
              <a:t>输出</a:t>
            </a:r>
            <a:r>
              <a:rPr lang="zh-CN" altLang="en-US" sz="1400" dirty="0"/>
              <a:t>，生成结构化的《</a:t>
            </a:r>
            <a:r>
              <a:rPr lang="en-US" altLang="zh-CN" sz="1400" dirty="0" err="1"/>
              <a:t>OpenScout</a:t>
            </a:r>
            <a:r>
              <a:rPr lang="en-US" altLang="zh-CN" sz="1400" dirty="0"/>
              <a:t> </a:t>
            </a:r>
            <a:r>
              <a:rPr lang="zh-CN" altLang="en-US" sz="1400" dirty="0"/>
              <a:t>深度人才评估报告》，包含核心画像、技术基因、项目实战</a:t>
            </a:r>
          </a:p>
        </p:txBody>
      </p:sp>
      <p:pic>
        <p:nvPicPr>
          <p:cNvPr id="29" name="图片 28" descr="post_object_image_751678730">
            <a:extLst>
              <a:ext uri="{FF2B5EF4-FFF2-40B4-BE49-F238E27FC236}">
                <a16:creationId xmlns:a16="http://schemas.microsoft.com/office/drawing/2014/main" id="{9448A73C-3D00-1CF4-6B54-F2A3506FA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3273"/>
          <a:stretch>
            <a:fillRect/>
          </a:stretch>
        </p:blipFill>
        <p:spPr>
          <a:xfrm>
            <a:off x="2132141" y="913923"/>
            <a:ext cx="7095855" cy="3434165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7586623" y="1577252"/>
            <a:ext cx="4345262" cy="4382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多源数据聚合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：整合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GitHub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、六维雷达分数及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OpenDigger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生态指标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专家并行分析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：通过职业、技术栈、项目三个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Agent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进行垂直领域深挖。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决策协同中心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：由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The Chief Talent Officer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汇总专家建议，进行跨维度逻辑合成。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结构化画像产出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：自动化生成深度评估报告与人才基因关键词标签。</a:t>
            </a:r>
          </a:p>
        </p:txBody>
      </p:sp>
      <p:sp>
        <p:nvSpPr>
          <p:cNvPr id="7" name="标题 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00170" y="267070"/>
            <a:ext cx="7391400" cy="6096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Maxkb工作流</a:t>
            </a:r>
            <a:endParaRPr lang="zh-CN" altLang="en-US" dirty="0"/>
          </a:p>
        </p:txBody>
      </p:sp>
      <p:pic>
        <p:nvPicPr>
          <p:cNvPr id="12" name="图片 11" descr="图片包含 文本&#10;&#10;AI 生成的内容可能不正确。">
            <a:extLst>
              <a:ext uri="{FF2B5EF4-FFF2-40B4-BE49-F238E27FC236}">
                <a16:creationId xmlns:a16="http://schemas.microsoft.com/office/drawing/2014/main" id="{13AB5604-8D1D-69DF-2A2E-A35901214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3" y="1577252"/>
            <a:ext cx="7163785" cy="428324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可视化分析报告</a:t>
            </a:r>
          </a:p>
        </p:txBody>
      </p:sp>
      <p:sp>
        <p:nvSpPr>
          <p:cNvPr id="3" name="装饰  7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4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2"/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1680" y="2367280"/>
            <a:ext cx="650240" cy="65024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六维能力雷达图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直观展示开发者在影响力、贡献度等六个维度的评分分布，支持社区贡献者快速定位与能力互补匹配。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装饰  4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5"/>
            <p:custDataLst>
              <p:tags r:id="rId1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0880" y="2367280"/>
            <a:ext cx="650240" cy="65024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以环形比例图呈现核心编程语言占比，帮助社区快速识别技术专长与合作方向。</a:t>
            </a:r>
          </a:p>
        </p:txBody>
      </p:sp>
      <p:sp>
        <p:nvSpPr>
          <p:cNvPr id="13" name="装饰  8"/>
          <p:cNvSpPr>
            <a:spLocks noGrp="1"/>
          </p:cNvSpPr>
          <p:nvPr>
            <p:ph type="body" idx="16399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0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8"/>
            <p:custDataLst>
              <p:tags r:id="rId1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30080" y="2367280"/>
            <a:ext cx="650240" cy="65024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贡献趋势折线图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展示12个月内OpenRank与Activity指标变化，辅助判断开发者活跃度趋势与长期贡献潜力，社区协作稳定性提升35%。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500280" y="159977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8" name="文本占位符 67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722734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01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969659" y="1215272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🌟影响力 (Influence)</a:t>
            </a:r>
          </a:p>
        </p:txBody>
      </p:sp>
      <p:sp>
        <p:nvSpPr>
          <p:cNvPr id="70" name="文本占位符 69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2042521" y="1580177"/>
            <a:ext cx="4823305" cy="895655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衡量开发者在开源社区中的声望和项目受关注程度。</a:t>
            </a:r>
            <a:r>
              <a:rPr lang="zh-CN" altLang="en-US" sz="1400" b="1"/>
              <a:t>Stars (60%)</a:t>
            </a:r>
            <a:r>
              <a:rPr lang="zh-CN" altLang="en-US" sz="1400"/>
              <a:t>:直接反映项目受众规模；</a:t>
            </a:r>
            <a:r>
              <a:rPr lang="zh-CN" altLang="en-US" sz="1400" b="1"/>
              <a:t>Forks + Issues (40%)</a:t>
            </a:r>
            <a:r>
              <a:rPr lang="zh-CN" altLang="en-US" sz="1400"/>
              <a:t>:反映项目的参与度和使用深度。</a:t>
            </a:r>
          </a:p>
          <a:p>
            <a:endParaRPr lang="zh-CN" altLang="en-US" sz="1400"/>
          </a:p>
        </p:txBody>
      </p:sp>
      <p:sp>
        <p:nvSpPr>
          <p:cNvPr id="71" name="文本占位符 7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722734" y="2846741"/>
            <a:ext cx="1193800" cy="1016000"/>
          </a:xfrm>
        </p:spPr>
        <p:txBody>
          <a:bodyPr/>
          <a:lstStyle/>
          <a:p>
            <a:r>
              <a:rPr lang="zh-CN" altLang="en-US" sz="4800"/>
              <a:t>02</a:t>
            </a:r>
          </a:p>
        </p:txBody>
      </p:sp>
      <p:sp>
        <p:nvSpPr>
          <p:cNvPr id="72" name="文本占位符 71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2024313" y="2876579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🛠️贡献度 (Contribution)</a:t>
            </a:r>
          </a:p>
        </p:txBody>
      </p:sp>
      <p:sp>
        <p:nvSpPr>
          <p:cNvPr id="73" name="文本占位符 72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2042529" y="3283019"/>
            <a:ext cx="4823245" cy="116843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衡量开发者对外部开源生态的实际代码贡献能力。</a:t>
            </a:r>
            <a:r>
              <a:rPr lang="zh-CN" altLang="en-US" sz="1400" b="1"/>
              <a:t>外部 PR (70%)</a:t>
            </a:r>
            <a:r>
              <a:rPr lang="zh-CN" altLang="en-US" sz="1400"/>
              <a:t>:核心代码贡献的核心体现；</a:t>
            </a:r>
            <a:r>
              <a:rPr lang="zh-CN" altLang="en-US" sz="1400" b="1"/>
              <a:t>创建 Issue (30%)</a:t>
            </a:r>
            <a:r>
              <a:rPr lang="zh-CN" altLang="en-US" sz="1400"/>
              <a:t>:发现并反馈社区问题的积极性。</a:t>
            </a:r>
          </a:p>
        </p:txBody>
      </p:sp>
      <p:sp>
        <p:nvSpPr>
          <p:cNvPr id="74" name="文本占位符 73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722734" y="4623534"/>
            <a:ext cx="1193800" cy="1016000"/>
          </a:xfrm>
        </p:spPr>
        <p:txBody>
          <a:bodyPr/>
          <a:lstStyle/>
          <a:p>
            <a:r>
              <a:rPr lang="zh-CN" altLang="en-US" sz="4800"/>
              <a:t>03</a:t>
            </a:r>
          </a:p>
        </p:txBody>
      </p:sp>
      <p:sp>
        <p:nvSpPr>
          <p:cNvPr id="75" name="文本占位符 74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69666" y="4718903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🛡️维护力 (Maintainership)</a:t>
            </a:r>
          </a:p>
        </p:txBody>
      </p:sp>
      <p:sp>
        <p:nvSpPr>
          <p:cNvPr id="76" name="文本占位符 75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2042529" y="5216382"/>
            <a:ext cx="496897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衡量开发者对项目维护的责任感。已</a:t>
            </a:r>
            <a:r>
              <a:rPr lang="zh-CN" altLang="en-US" sz="1400" b="1"/>
              <a:t>合并的外部 PR (70%)</a:t>
            </a:r>
            <a:r>
              <a:rPr lang="zh-CN" altLang="en-US" sz="1400"/>
              <a:t>:审查并合并他人代码的能力；</a:t>
            </a:r>
            <a:r>
              <a:rPr lang="en-US" altLang="zh-CN" sz="1400" b="1"/>
              <a:t>Review</a:t>
            </a:r>
            <a:r>
              <a:rPr lang="zh-CN" altLang="en-US" sz="1400" b="1"/>
              <a:t> </a:t>
            </a:r>
            <a:r>
              <a:rPr lang="en-US" altLang="zh-CN" sz="1400" b="1"/>
              <a:t>Comments</a:t>
            </a:r>
            <a:r>
              <a:rPr lang="zh-CN" altLang="en-US" sz="1400" b="1"/>
              <a:t>(30%)</a:t>
            </a:r>
            <a:r>
              <a:rPr lang="zh-CN" altLang="en-US" sz="1400"/>
              <a:t>:通过代码审查维持工程标准的贡献。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746567" y="1143056"/>
            <a:ext cx="3531403" cy="4968201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𝑖𝑛𝑓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𝑆𝑡𝑎𝑟𝑠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+0.4×(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𝐹𝑜𝑟𝑘𝑠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816381" y="2376298"/>
                <a:ext cx="5792222" cy="470454"/>
              </a:xfrm>
              <a:prstGeom prst="rect">
                <a:avLst/>
              </a:prstGeom>
              <a:blipFill rotWithShape="1">
                <a:blip r:embed="rId14"/>
                <a:stretch>
                  <a:fillRect l="-5" t="-27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𝐶𝑟𝑒𝑎𝑡𝑒𝑑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099900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1" t="-69" r="1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=0.7×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𝑀𝑒𝑟𝑔𝑒𝑑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+0.3×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45" y="6044570"/>
                <a:ext cx="7315200" cy="495300"/>
              </a:xfrm>
              <a:prstGeom prst="rect">
                <a:avLst/>
              </a:prstGeom>
              <a:blipFill rotWithShape="1">
                <a:blip r:embed="rId16"/>
                <a:stretch>
                  <a:fillRect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463849" y="22881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六维能力雷达图结构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>
          <a:xfrm>
            <a:off x="622431" y="1143050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4</a:t>
            </a:r>
            <a:endParaRPr lang="zh-CN" altLang="en-US" sz="4800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1887598" y="1143036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💬活跃度 (Engagement)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87874" y="1549429"/>
            <a:ext cx="5162481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衡量开发者在社区互动与技术讨论中的活跃程度。</a:t>
            </a:r>
            <a:r>
              <a:rPr lang="zh-CN" altLang="en-US" sz="1400" b="1"/>
              <a:t>Issue评论(60%)</a:t>
            </a:r>
            <a:r>
              <a:rPr lang="zh-CN" altLang="en-US" sz="1400"/>
              <a:t>:参与问题讨论与答疑解惑的深度；</a:t>
            </a:r>
            <a:r>
              <a:rPr lang="en-US" altLang="zh-CN" sz="1400" b="1"/>
              <a:t>Review Comments</a:t>
            </a:r>
            <a:r>
              <a:rPr lang="zh-CN" altLang="en-US" sz="1400" b="1"/>
              <a:t>(40%)</a:t>
            </a:r>
            <a:r>
              <a:rPr lang="zh-CN" altLang="en-US" sz="1400"/>
              <a:t>:在协作审查中分享技术见解的频率。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622431" y="2721048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5</a:t>
            </a:r>
            <a:endParaRPr lang="zh-CN" altLang="en-US" sz="4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>
          <a:xfrm>
            <a:off x="1987882" y="2952047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🌈多样性 (Diversity)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>
          <a:xfrm>
            <a:off x="1987882" y="3358432"/>
            <a:ext cx="4852753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衡量开发者技术栈广度与跨领域项目的探索深度。</a:t>
            </a:r>
            <a:r>
              <a:rPr lang="zh-CN" altLang="en-US" sz="1400" b="1"/>
              <a:t>语言数量(60%)</a:t>
            </a:r>
            <a:r>
              <a:rPr lang="zh-CN" altLang="en-US" sz="1400"/>
              <a:t>:掌握编程语言的多样化程度；</a:t>
            </a:r>
            <a:r>
              <a:rPr lang="zh-CN" altLang="en-US" sz="1400" b="1"/>
              <a:t>主题数量(40%)</a:t>
            </a:r>
            <a:r>
              <a:rPr lang="zh-CN" altLang="en-US" sz="1400"/>
              <a:t>:及业务领域与技术主题的丰富度。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>
          <a:xfrm>
            <a:off x="622431" y="4420465"/>
            <a:ext cx="1193800" cy="1016000"/>
          </a:xfrm>
        </p:spPr>
        <p:txBody>
          <a:bodyPr/>
          <a:lstStyle/>
          <a:p>
            <a:r>
              <a:rPr lang="zh-CN" altLang="en-US" sz="4800"/>
              <a:t>0</a:t>
            </a:r>
            <a:r>
              <a:rPr lang="en-US" altLang="zh-CN" sz="4800">
                <a:cs typeface="Arial" panose="020B0604020202020204" pitchFamily="34" charset="0"/>
              </a:rPr>
              <a:t>6</a:t>
            </a:r>
            <a:endParaRPr lang="zh-CN" altLang="en-US" sz="480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1987882" y="4557118"/>
            <a:ext cx="9448800" cy="406400"/>
          </a:xfrm>
        </p:spPr>
        <p:txBody>
          <a:bodyPr>
            <a:noAutofit/>
          </a:bodyPr>
          <a:lstStyle/>
          <a:p>
            <a:r>
              <a:rPr lang="zh-CN" altLang="en-US" sz="2100"/>
              <a:t>💻代码能力 (Code Capability)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>
          <a:xfrm>
            <a:off x="1987882" y="5002470"/>
            <a:ext cx="4798106" cy="609600"/>
          </a:xfrm>
        </p:spPr>
        <p:txBody>
          <a:bodyPr>
            <a:noAutofit/>
          </a:bodyPr>
          <a:lstStyle/>
          <a:p>
            <a:r>
              <a:rPr lang="zh-CN" altLang="en-US" sz="1400"/>
              <a:t>衡量开发者产出代码的质量、权威性及同行认可深。</a:t>
            </a:r>
            <a:r>
              <a:rPr lang="zh-CN" altLang="en-US" sz="1400" b="1"/>
              <a:t>核心贡献含金量</a:t>
            </a:r>
            <a:r>
              <a:rPr lang="en-US" altLang="zh-CN" sz="1400" b="1"/>
              <a:t> (100%): </a:t>
            </a:r>
            <a:r>
              <a:rPr lang="zh-CN" altLang="en-US" sz="1400"/>
              <a:t>基于合并</a:t>
            </a:r>
            <a:r>
              <a:rPr lang="en-US" altLang="zh-CN" sz="1400"/>
              <a:t> PR </a:t>
            </a:r>
            <a:r>
              <a:rPr lang="zh-CN" altLang="en-US" sz="1400"/>
              <a:t>所属仓库的</a:t>
            </a:r>
            <a:r>
              <a:rPr lang="en-US" altLang="zh-CN" sz="1400"/>
              <a:t> Stars </a:t>
            </a:r>
            <a:r>
              <a:rPr lang="zh-CN" altLang="en-US" sz="1400"/>
              <a:t>权重进行对数累加评估，体现代码在高质量项目中的实战价值。</a:t>
            </a:r>
          </a:p>
        </p:txBody>
      </p:sp>
      <p:pic>
        <p:nvPicPr>
          <p:cNvPr id="47" name="图片 46" descr="post_object_image_1889197604"/>
          <p:cNvPicPr>
            <a:picLocks noChangeAspect="1"/>
          </p:cNvPicPr>
          <p:nvPr/>
        </p:nvPicPr>
        <p:blipFill>
          <a:blip r:embed="rId13"/>
          <a:srcRect l="3005" r="1717"/>
          <a:stretch>
            <a:fillRect/>
          </a:stretch>
        </p:blipFill>
        <p:spPr>
          <a:xfrm>
            <a:off x="7676095" y="1038078"/>
            <a:ext cx="3559592" cy="5007859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𝑒𝑛𝑔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𝐼𝑠𝑠𝑢𝑒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𝑅𝑒𝑣𝑖𝑒𝑤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3" y="2377639"/>
                <a:ext cx="7315200" cy="504190"/>
              </a:xfrm>
              <a:prstGeom prst="rect">
                <a:avLst/>
              </a:prstGeom>
              <a:blipFill rotWithShape="1">
                <a:blip r:embed="rId14"/>
                <a:stretch>
                  <a:fillRect l="-2" t="-39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𝑑𝑖𝑣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=0.6×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𝐿𝑎𝑛𝑔𝑢𝑎𝑔𝑒𝑠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+0.4×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𝑇𝑜𝑝𝑖𝑐𝑠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1" y="4061818"/>
                <a:ext cx="7315200" cy="495300"/>
              </a:xfrm>
              <a:prstGeom prst="rect">
                <a:avLst/>
              </a:prstGeom>
              <a:blipFill rotWithShape="1">
                <a:blip r:embed="rId15"/>
                <a:stretch>
                  <a:fillRect l="-2" t="-72" r="2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𝑐𝑜𝑑𝑒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𝑃𝑅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∈</m:t>
                          </m:r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𝑀𝑒𝑟𝑔𝑒𝑑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𝑙𝑛</m:t>
                              </m:r>
                            </m:fName>
                            <m:e>
                              <m:r>
                                <a:rPr lang="en-US" altLang="zh-CN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</m:e>
                          </m:func>
                        </m:e>
                      </m:nary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𝑅𝑒𝑝𝑜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+1)</m:t>
                      </m:r>
                    </m:oMath>
                  </m:oMathPara>
                </a14:m>
                <a:endParaRPr lang="zh-CN" altLang="en-US" sz="1600" kern="100" dirty="0">
                  <a:effectLst/>
                  <a:latin typeface="+mn-ea"/>
                  <a:cs typeface="江城圆体 400W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04" y="5612081"/>
                <a:ext cx="7315200" cy="618490"/>
              </a:xfrm>
              <a:prstGeom prst="rect">
                <a:avLst/>
              </a:prstGeom>
              <a:blipFill rotWithShape="1">
                <a:blip r:embed="rId16"/>
                <a:stretch>
                  <a:fillRect l="-3" t="-95" r="3" b="-37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ost_object_image_2015701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85" y="533332"/>
            <a:ext cx="3035868" cy="373298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27245" y="232841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技术栈分布图谱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327245" y="1531996"/>
            <a:ext cx="5959910" cy="2061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通过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en-US" altLang="zh-CN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GitHub REST API</a:t>
            </a:r>
            <a:r>
              <a:rPr lang="en-US" altLang="zh-CN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 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对开发者个人拥有的全量仓库进行深度扫描，实时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聚合海量代码提交记录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。系统不仅统计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语言种类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，更采用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字节数加权汇总算法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，精准还原开发者的</a:t>
            </a:r>
            <a:r>
              <a:rPr lang="zh-CN" altLang="en-US" b="1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核心技术基因</a:t>
            </a:r>
            <a:r>
              <a:rPr lang="zh-CN" altLang="en-US" kern="100" dirty="0">
                <a:solidFill>
                  <a:schemeClr val="tx1"/>
                </a:solidFill>
                <a:effectLst/>
                <a:latin typeface="+mn-ea"/>
                <a:cs typeface="江城圆体 400W" charset="0"/>
              </a:rPr>
              <a:t>，而非仅仅停留在表层的项目计数。</a:t>
            </a: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pPr marL="0" indent="0" algn="l" defTabSz="0" rtl="0" eaLnBrk="1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  <a:p>
            <a:endParaRPr lang="zh-CN" altLang="en-US" kern="100" dirty="0">
              <a:solidFill>
                <a:schemeClr val="tx1"/>
              </a:solidFill>
              <a:effectLst/>
              <a:latin typeface="+mn-ea"/>
              <a:cs typeface="江城圆体 400W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223359" y="4596399"/>
            <a:ext cx="5459202" cy="199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如图所示，该开发者的技术图谱呈现出鲜明的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“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核心支撑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+ Web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前端延伸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的稳健架构。这不仅映射出其在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大型后端工程化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、高性能并发处理及分布式架构方面的深厚积淀（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Java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占比显著），同时也展现了其具备利用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HTML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和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JavaScript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构建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交互界面的能力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327245" y="3593415"/>
            <a:ext cx="5613812" cy="215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核心画像维度解析：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跨域迁移力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：量化开发者在多语言并行环境下的自适应速度，评估其知识体系在不同技术范式间的迁移边界。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技术锚点深度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：通过代码容量占比锁定开发者的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母语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领域，识别其长期深耕的底层技术基石与专家级领域能力。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187301"/>
            <a:ext cx="10972800" cy="609600"/>
          </a:xfrm>
        </p:spPr>
        <p:txBody>
          <a:bodyPr>
            <a:noAutofit/>
          </a:bodyPr>
          <a:lstStyle/>
          <a:p>
            <a:r>
              <a:rPr lang="en-US" altLang="zh-CN" sz="2800"/>
              <a:t>OpenRank </a:t>
            </a:r>
            <a:r>
              <a:rPr lang="zh-CN" altLang="en-US" sz="2800"/>
              <a:t>生态影响力演进分析</a:t>
            </a:r>
          </a:p>
        </p:txBody>
      </p:sp>
      <p:pic>
        <p:nvPicPr>
          <p:cNvPr id="2" name="图片 1" descr="post_object_image_39377297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40" y="889357"/>
            <a:ext cx="3700007" cy="4831098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09583" y="1143056"/>
            <a:ext cx="6711987" cy="51351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生态坐标精准定位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核心基于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PageRank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算法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，通过对全球开源协作网络进行图计算，动态量化开发者在复杂关系网中的权威权重。它实现了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从单一的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统计数字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网络节点价值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的跨越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，精准反映了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开发者在开源生态中的真实地位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全景成长曲线洞察</a:t>
            </a:r>
            <a:r>
              <a:rPr lang="en-US" altLang="zh-CN" b="1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平稳的折线刻画了开发者影响力的持续渗透与技术复利的累积。曲线中的每一个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显著波峰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，通常精准对应着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核心功能模块的合入、重大架构决策的参与或是在高权重项目中的深度协作里程碑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3. </a:t>
            </a: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长期技术韧性评估</a:t>
            </a:r>
            <a:endParaRPr lang="en-US" altLang="zh-CN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通过对长周期时间序列的深度分析，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能够有效过滤短期、突击式的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虚荣贡献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。我们以此锁定那些在波动中保持稳定输出、具备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开源长期主义信仰与技术韧性的核心人才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，识别其从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向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社区支柱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转变的关键路径。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66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589" y="96223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>
                <a:cs typeface="Arial" panose="020B0604020202020204" pitchFamily="34" charset="0"/>
              </a:rPr>
              <a:t>代表仓库深度洞察与语义评估</a:t>
            </a:r>
          </a:p>
        </p:txBody>
      </p:sp>
      <p:pic>
        <p:nvPicPr>
          <p:cNvPr id="2" name="图片 1" descr="post_object_image_3572307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9" y="1527838"/>
            <a:ext cx="10800125" cy="1422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32" y="3314490"/>
            <a:ext cx="10530404" cy="30092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1.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跨越维度的语义解析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依托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MaxKB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搭建智能体，打破传统基于关键词的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浅层检索局限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。系统通过对开发者名下仓库的</a:t>
            </a:r>
            <a:r>
              <a:rPr lang="en-US" altLang="zh-CN" sz="1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README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架构设计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进行全量语义扫描，深度挖掘项目背景，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识别其属于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生产级工程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技术实验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还是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教学文档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，还原技术底色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algn="l">
              <a:lnSpc>
                <a:spcPct val="140000"/>
              </a:lnSpc>
            </a:pPr>
            <a:endParaRPr lang="en-US" altLang="zh-CN" sz="1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2. </a:t>
            </a:r>
            <a:r>
              <a:rPr lang="zh-CN" altLang="en-US" sz="2000" kern="100" dirty="0">
                <a:effectLst/>
                <a:latin typeface="+mn-ea"/>
                <a:cs typeface="江城圆体 400W" panose="020B0500000000000000" pitchFamily="34" charset="-122"/>
              </a:rPr>
              <a:t>贡献角色自动化建模</a:t>
            </a:r>
            <a:r>
              <a:rPr lang="en-US" altLang="zh-CN" sz="20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</a:p>
          <a:p>
            <a:pPr algn="l">
              <a:lnSpc>
                <a:spcPct val="140000"/>
              </a:lnSpc>
            </a:pP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智能提炼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项目的核心愿景与技术栈演进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脉络，动态解析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开发者在协作周期中扮演的实质角色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。通过审计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代码合并（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PR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的逻辑复杂度、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Issue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处理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的深度以及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代码审查（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Review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）</a:t>
            </a:r>
            <a:r>
              <a:rPr lang="zh-CN" altLang="en-US" sz="1400" kern="100" dirty="0">
                <a:effectLst/>
                <a:latin typeface="+mn-ea"/>
                <a:cs typeface="江城圆体 400W" panose="020B0500000000000000" pitchFamily="34" charset="-122"/>
              </a:rPr>
              <a:t>的专业度等行为分析，精准判定其为底层架构师（关注系统健壮性）、核心维护者（关注社区治理）还是性能优化专家（关注执行效率），让贡献具备角色感。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4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45142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社区生命力洞察：量化治理与核心成员梯队建设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65907" y="1908345"/>
            <a:ext cx="7582815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贡献者画像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：实时解构项目内部的角色分布。通过代表性仓库分析，识别谁是负责底层架构的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架构师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，谁是活跃在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Issue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区的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布道师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流失预警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：观测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走势，当核心贡献者的活跃度出现断崖式下跌时，及时介入社区关怀。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治理自动化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：基于贡献得分公式，为社区晋升（从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到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Maintainer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）提供客观、透明的数据依据。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93556" y="6040114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用数据丈量社区热度，将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感性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的社区治理转化为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理性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的数据驱动。</a:t>
            </a:r>
          </a:p>
        </p:txBody>
      </p:sp>
      <p:pic>
        <p:nvPicPr>
          <p:cNvPr id="4" name="图片 3" descr="post_object_image_1695484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810" y="1147228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691076" y="1963190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0"/>
          <p:cNvSpPr>
            <a:spLocks noGrp="1"/>
          </p:cNvSpPr>
          <p:nvPr>
            <p:ph type="body" idx="16399"/>
            <p:custDataLst>
              <p:tags r:id="rId5"/>
            </p:custDataLst>
          </p:nvPr>
        </p:nvSpPr>
        <p:spPr>
          <a:xfrm>
            <a:off x="4472126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4700726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187307" y="1963190"/>
            <a:ext cx="587792" cy="508045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3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>
          <a:xfrm>
            <a:off x="7959249" y="1886990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8187849" y="1810790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概述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>
          <a:xfrm>
            <a:off x="7241954" y="3517899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9"/>
          <p:cNvSpPr>
            <a:spLocks noGrp="1"/>
          </p:cNvSpPr>
          <p:nvPr>
            <p:ph type="body" idx="16402"/>
            <p:custDataLst>
              <p:tags r:id="rId11"/>
            </p:custDataLst>
          </p:nvPr>
        </p:nvSpPr>
        <p:spPr>
          <a:xfrm>
            <a:off x="7946311" y="3441738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2"/>
            </p:custDataLst>
          </p:nvPr>
        </p:nvSpPr>
        <p:spPr>
          <a:xfrm>
            <a:off x="8187860" y="3365538"/>
            <a:ext cx="2615552" cy="914400"/>
          </a:xfrm>
        </p:spPr>
        <p:txBody>
          <a:bodyPr>
            <a:normAutofit/>
          </a:bodyPr>
          <a:lstStyle/>
          <a:p>
            <a:r>
              <a:rPr lang="zh-CN" altLang="en-US"/>
              <a:t>开源社区应用场景</a:t>
            </a:r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699674" y="3487217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03</a:t>
            </a:r>
          </a:p>
        </p:txBody>
      </p:sp>
      <p:sp>
        <p:nvSpPr>
          <p:cNvPr id="20" name="装饰  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472141" y="3284021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1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4700749" y="3284036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核心特性</a:t>
            </a:r>
          </a:p>
        </p:txBody>
      </p:sp>
      <p:sp>
        <p:nvSpPr>
          <p:cNvPr id="43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691172" y="4861430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  <p:sp>
        <p:nvSpPr>
          <p:cNvPr id="44" name="装饰  6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472141" y="4734448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45" name="文本占位符 11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4700749" y="4658230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完成情况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94629" y="351243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从</a:t>
            </a:r>
            <a:r>
              <a:rPr lang="en-US" altLang="zh-CN"/>
              <a:t>“</a:t>
            </a:r>
            <a:r>
              <a:rPr lang="zh-CN" altLang="en-US"/>
              <a:t>简历筛选</a:t>
            </a:r>
            <a:r>
              <a:rPr lang="en-US" altLang="zh-CN"/>
              <a:t>”</a:t>
            </a:r>
            <a:r>
              <a:rPr lang="zh-CN" altLang="en-US"/>
              <a:t>到</a:t>
            </a:r>
            <a:r>
              <a:rPr lang="en-US" altLang="zh-CN"/>
              <a:t>“</a:t>
            </a:r>
            <a:r>
              <a:rPr lang="zh-CN" altLang="en-US"/>
              <a:t>能力画像</a:t>
            </a:r>
            <a:r>
              <a:rPr lang="en-US" altLang="zh-CN"/>
              <a:t>”</a:t>
            </a:r>
            <a:r>
              <a:rPr lang="zh-CN" altLang="en-US"/>
              <a:t>：优化技术招聘流程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544174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精准入库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：通过技术栈图谱自动匹配岗位标签，将传统的关键词检索升级为基于代码事实的语义匹配。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贡献背书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：利用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趋势验证候选人的社区地位，排除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简历水分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，降低招聘决策成本。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面试辅助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MaxKB Agent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生成的项目总结，为面试官提供精准的追问切入点（如：针对该开发者在某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 Java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中间件中的核心贡献进行深挖）。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490262" y="6078281"/>
            <a:ext cx="11832551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让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 HR 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拥有了技术专家的视角，让每一位硬核开发者都能被“一眼定真”。</a:t>
            </a:r>
          </a:p>
        </p:txBody>
      </p:sp>
      <p:pic>
        <p:nvPicPr>
          <p:cNvPr id="3" name="图片 2" descr="post_object_image_3301214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383" y="1172365"/>
            <a:ext cx="2886075" cy="4800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开源数字化名片：构建开发者个人的</a:t>
            </a:r>
            <a:r>
              <a:rPr lang="en-US" altLang="zh-CN"/>
              <a:t>“</a:t>
            </a:r>
            <a:r>
              <a:rPr lang="zh-CN" altLang="en-US"/>
              <a:t>技术信用体系</a:t>
            </a:r>
            <a:r>
              <a:rPr lang="en-US" altLang="zh-CN"/>
              <a:t>”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09572" y="1707211"/>
            <a:ext cx="7611218" cy="3443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成就可视化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：将成千上万行的代码提交转化为直观的六维雷达图，帮助开发者清晰认知自己的能力边界与技术定位。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成长轨迹复盘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kern="100" dirty="0">
                <a:effectLst/>
                <a:latin typeface="+mn-ea"/>
                <a:cs typeface="江城圆体 400W" panose="020B0500000000000000" pitchFamily="34" charset="-122"/>
              </a:rPr>
              <a:t>OpenRank 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折线图记录了开发者职业生涯的每一次跃迁，成为跳槽、晋升时最有力的技术背书。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b="1" kern="100" dirty="0">
                <a:effectLst/>
                <a:latin typeface="+mn-ea"/>
                <a:cs typeface="江城圆体 400W" panose="020B0500000000000000" pitchFamily="34" charset="-122"/>
              </a:rPr>
              <a:t>技能树补全</a:t>
            </a:r>
            <a:r>
              <a:rPr lang="zh-CN" altLang="en-US" kern="100" dirty="0">
                <a:effectLst/>
                <a:latin typeface="+mn-ea"/>
                <a:cs typeface="江城圆体 400W" panose="020B0500000000000000" pitchFamily="34" charset="-122"/>
              </a:rPr>
              <a:t>：通过对比行业标杆的技术栈分布，引导开发者查漏补缺，明确下一步的深耕方向。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35694" y="5715479"/>
            <a:ext cx="10757824" cy="468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不只是分析工具，更是每一位开源人的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‘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数字勋章墙</a:t>
            </a:r>
            <a:r>
              <a:rPr lang="en-US" altLang="zh-CN" sz="2400" b="1" i="1" kern="100" dirty="0">
                <a:effectLst/>
                <a:latin typeface="+mn-ea"/>
                <a:cs typeface="江城圆体 400W" panose="020B0500000000000000" pitchFamily="34" charset="-122"/>
              </a:rPr>
              <a:t>’</a:t>
            </a:r>
            <a:r>
              <a:rPr lang="zh-CN" altLang="en-US" sz="2400" b="1" i="1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4" name="图片 3" descr="post_object_image_19886273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43" y="1296875"/>
            <a:ext cx="2886075" cy="4800600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5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60580" y="207759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完成</a:t>
            </a:r>
            <a:r>
              <a:rPr lang="zh-CN" altLang="en-US">
                <a:cs typeface="Arial" panose="020B0604020202020204" pitchFamily="34" charset="0"/>
              </a:rPr>
              <a:t>情况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/>
        </p:nvGraphicFramePr>
        <p:xfrm>
          <a:off x="523420" y="929514"/>
          <a:ext cx="10972800" cy="273304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模块分类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任务项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状态标识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I. 基础架构层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1. 数据挖掘自动化流水线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sz="1400">
                        <a:solidFill>
                          <a:srgbClr val="1F1F1F"/>
                        </a:solidFill>
                        <a:ea typeface="Google Sans Text"/>
                      </a:endParaRP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/>
                        <a:t>2. </a:t>
                      </a:r>
                      <a:r>
                        <a:rPr lang="zh-CN" altLang="en-US" sz="1400"/>
                        <a:t>数据增量更新与按需数据补全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3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MaxKB 多智能体工作流编排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/>
                        <a:t>✅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/>
                        <a:t>已完成</a:t>
                      </a:r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II. 指标建模层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4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六维能力雷达图 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5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全量技术栈分布图谱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6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OpenRank 影响力演进曲线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 b="1">
                          <a:solidFill>
                            <a:srgbClr val="1F1F1F"/>
                          </a:solidFill>
                          <a:ea typeface="Google Sans Text"/>
                        </a:rPr>
                        <a:t>III. 智能应用层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7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代表性仓库深度挖掘与展示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8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代表</a:t>
                      </a:r>
                      <a:r>
                        <a:rPr lang="zh-CN" altLang="en-US" sz="1400">
                          <a:solidFill>
                            <a:srgbClr val="1F1F1F"/>
                          </a:solidFill>
                          <a:ea typeface="Google Sans Text"/>
                        </a:rPr>
                        <a:t>仓库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语义分析智能体 (Deep Insight)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9</a:t>
                      </a: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. 智能人才检索模式 (Retrieval Mode)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✅ 已完成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endParaRPr lang="zh-CN" altLang="en-US" sz="1400"/>
                    </a:p>
                    <a:p>
                      <a:pPr indent="0">
                        <a:lnSpc>
                          <a:spcPct val="150000"/>
                        </a:lnSpc>
                        <a:buNone/>
                      </a:pPr>
                      <a:r>
                        <a:rPr lang="zh-CN" sz="1400">
                          <a:solidFill>
                            <a:srgbClr val="1F1F1F"/>
                          </a:solidFill>
                          <a:ea typeface="Google Sans Text"/>
                        </a:rPr>
                        <a:t>🕒 计划中</a:t>
                      </a:r>
                      <a:endParaRPr lang="zh-CN" altLang="en-US" sz="1400"/>
                    </a:p>
                  </a:txBody>
                  <a:tcPr marL="152400" marR="152400" marT="101600" marB="10160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782630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THE END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782604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6200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</a:t>
            </a:r>
            <a:r>
              <a:rPr lang="zh-CN" altLang="en-US">
                <a:cs typeface="Arial" panose="020B0604020202020204" pitchFamily="34" charset="0"/>
              </a:rPr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</a:t>
            </a:r>
            <a:r>
              <a:rPr lang="en-US" altLang="zh-CN"/>
              <a:t>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91560" y="860511"/>
            <a:ext cx="10711324" cy="691999"/>
          </a:xfrm>
          <a:prstGeom prst="rect">
            <a:avLst/>
          </a:prstGeom>
          <a:noFill/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指标的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虚荣化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与噪声：</a:t>
            </a:r>
          </a:p>
          <a:p>
            <a:pPr algn="l">
              <a:lnSpc>
                <a:spcPct val="140000"/>
              </a:lnSpc>
            </a:pP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64095" y="1325392"/>
            <a:ext cx="6721063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一个拥有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10k Stars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的仓库可能只是一个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面试题汇总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，而非硬核工程代码。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某些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活跃度极高的账号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，可能仅仅是在大量仓库中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修复拼写错误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同步文档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缺乏实质性的代码逻辑贡献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  <p:pic>
        <p:nvPicPr>
          <p:cNvPr id="9" name="图片 8" descr="post_object_image_370965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7" y="3365318"/>
            <a:ext cx="6638451" cy="3083716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文本框 9"/>
          <p:cNvSpPr txBox="1"/>
          <p:nvPr userDrawn="1"/>
        </p:nvSpPr>
        <p:spPr>
          <a:xfrm>
            <a:off x="7585137" y="2051400"/>
            <a:ext cx="4335225" cy="44455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传统的开源评估体系在推动协作与知识共享方面发挥了重要作用，然而过度依赖传统开源度量往往容易被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虚荣指标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所蒙蔽，导致量级与质量的严重错位。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全绿的贡献墙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可能仅由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大量拼写修复、文档搬运甚至自动化脚本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堆砌而成，掩盖了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缺乏核心工程产出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的事实；另一方面，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高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 Star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可能来源于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资源列表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或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玩具级项目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的病毒式传播。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此类指标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反映了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社区参与度与内容传播能力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难以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直接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表征复杂系统的设计与构建能力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。在缺乏语义和工程复杂度建模的情况下，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具备真实系统研发实力的工程师可能被大量低语义噪声所掩盖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318148" y="13265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/>
              <a:t>项目背景：</a:t>
            </a:r>
            <a:r>
              <a:rPr lang="zh-CN" altLang="en-US" sz="2000"/>
              <a:t>当前开源人才画像面临的</a:t>
            </a:r>
            <a:r>
              <a:rPr lang="en-US" altLang="zh-CN" sz="2000"/>
              <a:t>“</a:t>
            </a:r>
            <a:r>
              <a:rPr lang="zh-CN" altLang="en-US" sz="2000"/>
              <a:t>两大盲区</a:t>
            </a:r>
            <a:r>
              <a:rPr lang="en-US" altLang="zh-CN" sz="2000"/>
              <a:t>” </a:t>
            </a:r>
            <a:br>
              <a:rPr lang="en-US" altLang="zh-CN" sz="2000"/>
            </a:br>
            <a:endParaRPr lang="zh-CN" altLang="en-US" sz="20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72461" y="842493"/>
            <a:ext cx="3706314" cy="746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贡献角色的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扁平化</a:t>
            </a:r>
            <a:r>
              <a:rPr lang="en-US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endParaRPr lang="zh-CN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318138" y="1507549"/>
            <a:ext cx="7056282" cy="2039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Maintainer vs. Contributor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同样是合并代码，是作为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审查并合并了他人的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复杂架构代码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Contributor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合并了自己的一个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小补丁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</a:t>
            </a:r>
            <a:endParaRPr lang="en-US" altLang="zh-CN" sz="16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"One-hit Wonder"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：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开发者是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长期维护某一技术栈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的专家，还是在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多个领域浅尝辄止的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？传统画像难以捕捉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7556063" y="2177547"/>
            <a:ext cx="4426304" cy="4297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40000"/>
              </a:lnSpc>
              <a:buNone/>
            </a:pP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由于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GitHub API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返回的数据仅为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平铺直叙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事件流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，导致开发者的真实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社区生态位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被严重扁平化。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传统度量体系因缺乏上下文，无法自动识别行为背后的责任深度：系统难以区分一个合并动作是作为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Maintainer 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审查并整合复杂的架构代码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，还是仅作为</a:t>
            </a:r>
            <a:r>
              <a:rPr lang="en-US" altLang="zh-CN" sz="1600" kern="100" dirty="0">
                <a:effectLst/>
                <a:latin typeface="+mn-ea"/>
                <a:cs typeface="江城圆体 400W" panose="020B0500000000000000" pitchFamily="34" charset="-122"/>
              </a:rPr>
              <a:t> 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Contributor 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提交的一次性补丁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。这种识别缺失导致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长期深耕某一技术领域的专家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与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浅尝辄止的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“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技术游客</a:t>
            </a:r>
            <a:r>
              <a:rPr lang="en-US" altLang="zh-CN" sz="1600" b="1" kern="100" dirty="0">
                <a:effectLst/>
                <a:latin typeface="+mn-ea"/>
                <a:cs typeface="江城圆体 400W" panose="020B0500000000000000" pitchFamily="34" charset="-122"/>
              </a:rPr>
              <a:t>”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数据表现上毫无二致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，完全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忽略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了体现开发者长期责任感与项目把控力的</a:t>
            </a:r>
            <a:r>
              <a:rPr lang="zh-CN" altLang="en-US" sz="1600" b="1" kern="100" dirty="0">
                <a:effectLst/>
                <a:latin typeface="+mn-ea"/>
                <a:cs typeface="江城圆体 400W" panose="020B0500000000000000" pitchFamily="34" charset="-122"/>
              </a:rPr>
              <a:t>维护力</a:t>
            </a:r>
            <a:r>
              <a:rPr lang="zh-CN" altLang="en-US" sz="1600" kern="100" dirty="0">
                <a:effectLst/>
                <a:latin typeface="+mn-ea"/>
                <a:cs typeface="江城圆体 400W" panose="020B0500000000000000" pitchFamily="34" charset="-122"/>
              </a:rPr>
              <a:t>这一隐性特质。</a:t>
            </a:r>
          </a:p>
        </p:txBody>
      </p:sp>
      <p:pic>
        <p:nvPicPr>
          <p:cNvPr id="8" name="图片 7" descr="post_object_image_12274645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50" y="3420001"/>
            <a:ext cx="5475398" cy="3055467"/>
          </a:xfrm>
          <a:prstGeom prst="rect">
            <a:avLst/>
          </a:prstGeom>
          <a:ln w="12700" cmpd="sng">
            <a:solidFill>
              <a:schemeClr val="bg2">
                <a:alpha val="100000"/>
              </a:schemeClr>
            </a:solidFill>
            <a:prstDash val="solid"/>
            <a:miter lim="800000"/>
            <a:headEnd/>
            <a:tailEnd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2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288767" y="226914"/>
            <a:ext cx="10972800" cy="609600"/>
          </a:xfrm>
        </p:spPr>
        <p:txBody>
          <a:bodyPr>
            <a:normAutofit/>
          </a:bodyPr>
          <a:lstStyle/>
          <a:p>
            <a:r>
              <a:rPr lang="zh-CN" altLang="en-US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210752" y="836514"/>
            <a:ext cx="3454400" cy="406400"/>
          </a:xfrm>
        </p:spPr>
        <p:txBody>
          <a:bodyPr>
            <a:normAutofit/>
          </a:bodyPr>
          <a:lstStyle/>
          <a:p>
            <a:r>
              <a:rPr lang="zh-CN" altLang="en-US"/>
              <a:t>核心功能定位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>
          <a:xfrm>
            <a:off x="431515" y="1396521"/>
            <a:ext cx="3354214" cy="2098116"/>
          </a:xfrm>
          <a:blipFill>
            <a:blip r:embed="rId16"/>
            <a:stretch>
              <a:fillRect l="-7290" r="-7290"/>
            </a:stretch>
          </a:blipFill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92971" y="3982494"/>
            <a:ext cx="3831301" cy="251995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全景档案构建</a:t>
            </a:r>
            <a:r>
              <a:rPr lang="zh-CN" altLang="en-US" sz="1200"/>
              <a:t>：通过自动化流程，从海量碎片化数据中提取信息，为开发者建立客观的</a:t>
            </a:r>
            <a:r>
              <a:rPr lang="zh-CN" altLang="en-US" sz="1200" b="1"/>
              <a:t>技术背书</a:t>
            </a:r>
            <a:r>
              <a:rPr lang="zh-CN" altLang="en-US" sz="1200"/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高价值人才发现</a:t>
            </a:r>
            <a:r>
              <a:rPr lang="zh-CN" altLang="en-US" sz="1200"/>
              <a:t>：识别深藏在社区中的</a:t>
            </a:r>
            <a:r>
              <a:rPr lang="zh-CN" altLang="en-US" sz="1200" b="1"/>
              <a:t>高潜力贡献者</a:t>
            </a:r>
            <a:r>
              <a:rPr lang="zh-CN" altLang="en-US" sz="1200"/>
              <a:t>，解决</a:t>
            </a:r>
            <a:r>
              <a:rPr lang="en-US" altLang="zh-CN" sz="1200"/>
              <a:t>“</a:t>
            </a:r>
            <a:r>
              <a:rPr lang="zh-CN" altLang="en-US" sz="1200"/>
              <a:t>数据多、人才难寻</a:t>
            </a:r>
            <a:r>
              <a:rPr lang="en-US" altLang="zh-CN" sz="1200"/>
              <a:t>”</a:t>
            </a:r>
            <a:r>
              <a:rPr lang="zh-CN" altLang="en-US" sz="1200"/>
              <a:t>的痛点。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精准协作匹配</a:t>
            </a:r>
            <a:r>
              <a:rPr lang="zh-CN" altLang="en-US" sz="1200"/>
              <a:t>：帮助开源项目方快速筛选具有</a:t>
            </a:r>
            <a:r>
              <a:rPr lang="zh-CN" altLang="en-US" sz="1200" b="1"/>
              <a:t>特定工程素养的可靠合作者</a:t>
            </a:r>
            <a:r>
              <a:rPr lang="zh-CN" altLang="en-US" sz="1200"/>
              <a:t>，降低信任成本。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6"/>
            </p:custDataLst>
          </p:nvPr>
        </p:nvSpPr>
        <p:spPr>
          <a:xfrm>
            <a:off x="4294343" y="3982494"/>
            <a:ext cx="4051587" cy="2519983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生态数据整合</a:t>
            </a:r>
            <a:r>
              <a:rPr lang="zh-CN" altLang="en-US" sz="1200"/>
              <a:t>：深度集成</a:t>
            </a:r>
            <a:r>
              <a:rPr lang="en-US" altLang="zh-CN" sz="1200"/>
              <a:t> GitHub </a:t>
            </a:r>
            <a:r>
              <a:rPr lang="zh-CN" altLang="en-US" sz="1200"/>
              <a:t>原生数据与</a:t>
            </a:r>
            <a:r>
              <a:rPr lang="en-US" altLang="zh-CN" sz="1200"/>
              <a:t> OpenDigger </a:t>
            </a:r>
            <a:r>
              <a:rPr lang="zh-CN" altLang="en-US" sz="1200"/>
              <a:t>开源生态指标（如</a:t>
            </a:r>
            <a:r>
              <a:rPr lang="en-US" altLang="zh-CN" sz="1200"/>
              <a:t> OpenRank</a:t>
            </a:r>
            <a:r>
              <a:rPr lang="zh-CN" altLang="en-US" sz="1200"/>
              <a:t>、</a:t>
            </a:r>
            <a:r>
              <a:rPr lang="en-US" altLang="zh-CN" sz="1200"/>
              <a:t>Activity</a:t>
            </a:r>
            <a:r>
              <a:rPr lang="zh-CN" altLang="en-US" sz="1200"/>
              <a:t>），确保</a:t>
            </a:r>
            <a:r>
              <a:rPr lang="zh-CN" altLang="en-US" sz="1200" b="1"/>
              <a:t>评估的宏观性</a:t>
            </a:r>
            <a:r>
              <a:rPr lang="zh-CN" altLang="en-US" sz="1200"/>
              <a:t>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六维能力雷达</a:t>
            </a:r>
            <a:r>
              <a:rPr lang="zh-CN" altLang="en-US" sz="1200"/>
              <a:t>：自研评估模型，从影响力、贡献度、维护力、参与度、多样性、代码能力</a:t>
            </a:r>
            <a:r>
              <a:rPr lang="zh-CN" altLang="en-US" sz="1200" b="1"/>
              <a:t>六个维度</a:t>
            </a:r>
            <a:r>
              <a:rPr lang="zh-CN" altLang="en-US" sz="1200"/>
              <a:t>进行对数正态分布量化评分。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智能分析流水线</a:t>
            </a:r>
            <a:r>
              <a:rPr lang="zh-CN" altLang="en-US" sz="1200"/>
              <a:t>：利用多</a:t>
            </a:r>
            <a:r>
              <a:rPr lang="en-US" altLang="zh-CN" sz="1200"/>
              <a:t> Agent</a:t>
            </a:r>
            <a:r>
              <a:rPr lang="zh-CN" altLang="en-US" sz="1200"/>
              <a:t>（职业策略、技术栈评估、项目分析等）对结构化数据进行语义化审计，输出专家级的</a:t>
            </a:r>
            <a:r>
              <a:rPr lang="zh-CN" altLang="en-US" sz="1200" b="1"/>
              <a:t>深度评估报告</a:t>
            </a:r>
            <a:r>
              <a:rPr lang="zh-CN" altLang="en-US" sz="1200"/>
              <a:t>。</a:t>
            </a:r>
          </a:p>
        </p:txBody>
      </p:sp>
      <p:sp>
        <p:nvSpPr>
          <p:cNvPr id="12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38060" y="3548420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/>
              <a:t>GitHub </a:t>
            </a:r>
            <a:r>
              <a:rPr lang="zh-CN" altLang="en-US" b="1"/>
              <a:t>开发者深度画像与技术能力评估系统</a:t>
            </a:r>
          </a:p>
        </p:txBody>
      </p:sp>
      <p:sp>
        <p:nvSpPr>
          <p:cNvPr id="22" name="装饰 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523209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7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3" name="装饰 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8614904" y="1396521"/>
            <a:ext cx="3354214" cy="2098116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blipFill>
            <a:blip r:embed="rId18"/>
            <a:stretch>
              <a:fillRect l="-7290" r="-7290"/>
            </a:stretch>
          </a:blip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294343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技术架构优势</a:t>
            </a:r>
          </a:p>
        </p:txBody>
      </p:sp>
      <p:sp>
        <p:nvSpPr>
          <p:cNvPr id="26" name="文本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380870" y="836514"/>
            <a:ext cx="34544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典型应用</a:t>
            </a:r>
          </a:p>
        </p:txBody>
      </p:sp>
      <p:sp>
        <p:nvSpPr>
          <p:cNvPr id="28" name="文本占位符 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4438008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多源数据融合</a:t>
            </a:r>
            <a:r>
              <a:rPr lang="en-US" altLang="zh-CN" b="1"/>
              <a:t> + </a:t>
            </a:r>
            <a:r>
              <a:rPr lang="zh-CN" altLang="en-US" b="1"/>
              <a:t>多智能体协同分析</a:t>
            </a:r>
          </a:p>
        </p:txBody>
      </p:sp>
      <p:sp>
        <p:nvSpPr>
          <p:cNvPr id="3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88983" y="3982494"/>
            <a:ext cx="3534392" cy="25199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人才挖掘效率</a:t>
            </a:r>
            <a:r>
              <a:rPr lang="zh-CN" altLang="en-US" sz="1200"/>
              <a:t>：可在短时间内内识别出</a:t>
            </a:r>
            <a:r>
              <a:rPr lang="zh-CN" altLang="en-US" sz="1200" b="1"/>
              <a:t>潜在核心贡献者</a:t>
            </a:r>
            <a:r>
              <a:rPr lang="zh-CN" altLang="en-US" sz="1200"/>
              <a:t>，缩短了漫长的社区磨合期。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/>
              <a:t>协作效率优化</a:t>
            </a:r>
            <a:r>
              <a:rPr lang="zh-CN" altLang="en-US" sz="1200"/>
              <a:t>：通过精准的人才匹配逻辑，提升整体社区</a:t>
            </a:r>
            <a:r>
              <a:rPr lang="zh-CN" altLang="en-US" sz="1200" b="1"/>
              <a:t>协作效率</a:t>
            </a:r>
            <a:r>
              <a:rPr lang="zh-CN" altLang="en-US" sz="1200"/>
              <a:t>。</a:t>
            </a:r>
          </a:p>
          <a:p>
            <a:pPr>
              <a:buNone/>
            </a:pPr>
            <a:endParaRPr lang="zh-CN" altLang="en-US" sz="1200"/>
          </a:p>
        </p:txBody>
      </p:sp>
      <p:sp>
        <p:nvSpPr>
          <p:cNvPr id="31" name="文本占位符 4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8614929" y="3548434"/>
            <a:ext cx="4050928" cy="43404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大幅提升社区人才识别与协作效率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核心特性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82656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</a:t>
            </a:r>
            <a:r>
              <a:rPr lang="en-US" altLang="zh-CN">
                <a:cs typeface="Arial" panose="020B0604020202020204" pitchFamily="34" charset="0"/>
              </a:rPr>
              <a:t>3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>
          <a:xfrm>
            <a:off x="609589" y="241948"/>
            <a:ext cx="6324600" cy="609600"/>
          </a:xfrm>
        </p:spPr>
        <p:txBody>
          <a:bodyPr>
            <a:normAutofit/>
          </a:bodyPr>
          <a:lstStyle/>
          <a:p>
            <a:r>
              <a:rPr lang="zh-CN" altLang="en-US"/>
              <a:t>开源数据整合</a:t>
            </a:r>
          </a:p>
        </p:txBody>
      </p:sp>
      <p:sp>
        <p:nvSpPr>
          <p:cNvPr id="4" name="装饰  8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>
          <a:xfrm>
            <a:off x="609619" y="1950417"/>
            <a:ext cx="50800" cy="11176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762000" y="1400732"/>
            <a:ext cx="6172200" cy="406400"/>
          </a:xfrm>
        </p:spPr>
        <p:txBody>
          <a:bodyPr>
            <a:normAutofit/>
          </a:bodyPr>
          <a:lstStyle/>
          <a:p>
            <a:r>
              <a:rPr lang="zh-CN" altLang="en-US"/>
              <a:t>GitHub API深度对接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762000" y="1994551"/>
            <a:ext cx="6172200" cy="1073451"/>
          </a:xfrm>
        </p:spPr>
        <p:txBody>
          <a:bodyPr>
            <a:noAutofit/>
          </a:bodyPr>
          <a:lstStyle/>
          <a:p>
            <a:r>
              <a:rPr lang="zh-CN" altLang="en-US" sz="1400" b="1"/>
              <a:t>支持增量更新与按需数据补全</a:t>
            </a:r>
            <a:r>
              <a:rPr lang="zh-CN" altLang="en-US" sz="1400"/>
              <a:t>：当本地数据库中</a:t>
            </a:r>
            <a:r>
              <a:rPr lang="zh-CN" altLang="en-US" sz="1400" b="1"/>
              <a:t>不存在目标查询</a:t>
            </a:r>
            <a:r>
              <a:rPr lang="zh-CN" altLang="en-US" sz="1400"/>
              <a:t>时，系统将自动</a:t>
            </a:r>
            <a:r>
              <a:rPr lang="zh-CN" altLang="en-US" sz="1400" b="1"/>
              <a:t>触发外部数据抓取脚本</a:t>
            </a:r>
            <a:r>
              <a:rPr lang="zh-CN" altLang="en-US" sz="1400"/>
              <a:t>，从</a:t>
            </a:r>
            <a:r>
              <a:rPr lang="en-US" altLang="zh-CN" sz="1400"/>
              <a:t> GitHub </a:t>
            </a:r>
            <a:r>
              <a:rPr lang="zh-CN" altLang="en-US" sz="1400"/>
              <a:t>与</a:t>
            </a:r>
            <a:r>
              <a:rPr lang="en-US" altLang="zh-CN" sz="1400"/>
              <a:t> OpenDigger </a:t>
            </a:r>
            <a:r>
              <a:rPr lang="zh-CN" altLang="en-US" sz="1400"/>
              <a:t>采集缺失的用户资料、仓库元数据及事件数据，并同步更新核心指标（如</a:t>
            </a:r>
            <a:r>
              <a:rPr lang="en-US" altLang="zh-CN" sz="1400"/>
              <a:t> Stars</a:t>
            </a:r>
            <a:r>
              <a:rPr lang="zh-CN" altLang="en-US" sz="1400"/>
              <a:t>、</a:t>
            </a:r>
            <a:r>
              <a:rPr lang="en-US" altLang="zh-CN" sz="1400"/>
              <a:t>Forks</a:t>
            </a:r>
            <a:r>
              <a:rPr lang="zh-CN" altLang="en-US" sz="1400"/>
              <a:t>、</a:t>
            </a:r>
            <a:r>
              <a:rPr lang="en-US" altLang="zh-CN" sz="1400"/>
              <a:t>Pull Requests</a:t>
            </a:r>
            <a:r>
              <a:rPr lang="zh-CN" altLang="en-US" sz="1400"/>
              <a:t>、</a:t>
            </a:r>
            <a:r>
              <a:rPr lang="en-US" altLang="zh-CN" sz="1400"/>
              <a:t>Issues</a:t>
            </a:r>
            <a:r>
              <a:rPr lang="zh-CN" altLang="en-US" sz="1400"/>
              <a:t>、</a:t>
            </a:r>
            <a:r>
              <a:rPr lang="en-US" altLang="zh-CN" sz="1400"/>
              <a:t>Commits </a:t>
            </a:r>
            <a:r>
              <a:rPr lang="zh-CN" altLang="en-US" sz="1400"/>
              <a:t>等）。</a:t>
            </a:r>
          </a:p>
        </p:txBody>
      </p:sp>
      <p:sp>
        <p:nvSpPr>
          <p:cNvPr id="7" name="装饰  2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OpenDigger生态数据融合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接入</a:t>
            </a:r>
            <a:r>
              <a:rPr lang="zh-CN" altLang="en-US" b="1"/>
              <a:t>开源生态宏观指标</a:t>
            </a:r>
            <a:r>
              <a:rPr lang="zh-CN" altLang="en-US"/>
              <a:t>（OpenRank、Activity），提供跨项目贡献对比分析，社区影响力评估维度增加</a:t>
            </a:r>
            <a:r>
              <a:rPr lang="zh-CN" altLang="en-US" b="1"/>
              <a:t>40%</a:t>
            </a:r>
            <a:r>
              <a:rPr lang="zh-CN" altLang="en-US"/>
              <a:t>。</a:t>
            </a:r>
          </a:p>
        </p:txBody>
      </p:sp>
      <p:sp>
        <p:nvSpPr>
          <p:cNvPr id="10" name="装饰  5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多源数据结构化存储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将用户数据、雷达分数与项目上下文分类存储，支持开发者画像高效查询。</a:t>
            </a:r>
          </a:p>
        </p:txBody>
      </p:sp>
      <p:pic>
        <p:nvPicPr>
          <p:cNvPr id="15" name="图片 14" descr="post_object_image_30310039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66473" y="1716832"/>
            <a:ext cx="3540631" cy="4745953"/>
          </a:xfrm>
          <a:prstGeom prst="rect">
            <a:avLst/>
          </a:prstGeom>
          <a:ln w="12700" cmpd="sng">
            <a:solidFill>
              <a:schemeClr val="bg2">
                <a:lumMod val="90000"/>
                <a:alpha val="56000"/>
              </a:schemeClr>
            </a:solidFill>
            <a:prstDash val="solid"/>
            <a:miter lim="800000"/>
            <a:headEnd/>
            <a:tailEnd/>
          </a:ln>
          <a:effectLst>
            <a:outerShdw blurRad="190500" dist="63500" dir="8100000" algn="tr" rotWithShape="0">
              <a:srgbClr val="000000">
                <a:alpha val="30000"/>
              </a:srgbClr>
            </a:outerShdw>
          </a:effec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I5NWRkZTcwODE2MmNjNzQ5MjZmZjg0M2ZhZjlhMjYifQ=="/>
  <p:tag name="RESOURCE_RECORD_KEY" val="{&quot;65&quot;:[3],&quot;71&quot;:[7623568006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379"/>
  <p:tag name="KSO_WM_TEMPLATE_CATEGORY" val="custom"/>
  <p:tag name="KSO_WM_TEMPLATE_MASTER_TYPE" val="0"/>
  <p:tag name="KSO_WM_TAG_VERSION" val="3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f8ebf711335383c413f6589c0041e4ebcdbd366"/>
  <p:tag name="KSO_WM_NEWLAYOUT_ID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ed1355e44d3ce264e90ec6d8b762293dff4e8d"/>
  <p:tag name="KSO_WM_NEWLAYOUT_GROUP_ID" val="layout_26"/>
  <p:tag name="KSO_WM_NEWLAYOUT_ID" val="slide_4e8a2b389c8bbf3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2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60c6d007fa4c27726cbcf563098ee5eb3f35cd"/>
  <p:tag name="KSO_WM_NEWLAYOUT_GROUP_ID" val="layout_14"/>
  <p:tag name="KSO_WM_NEWLAYOUT_ID" val="slide_fbd1737be693ef9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2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f52236d306cffd68c200f3ccb36363b91f5896"/>
  <p:tag name="KSO_WM_NEWLAYOUT_GROUP_ID" val="layout_2"/>
  <p:tag name="KSO_WM_NEWLAYOUT_ID" val="slide_dbd12360534da72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2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76d9e6c771c4131771b6c32ee8a21756d867eb"/>
  <p:tag name="KSO_WM_NEWLAYOUT_GROUP_ID" val="layout_57"/>
  <p:tag name="KSO_WM_NEWLAYOUT_ID" val="slide_daccd4fd984ea33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2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2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8d84e632f3bed30ce78b1b775b77ed078b6d78"/>
  <p:tag name="KSO_WM_NEWLAYOUT_GROUP_ID" val="layout_51"/>
  <p:tag name="KSO_WM_NEWLAYOUT_ID" val="slide_5f9bbafbd906f1f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912491c2ae1dae2179a3fbbed81effc067caaa"/>
  <p:tag name="KSO_WM_NEWLAYOUT_GROUP_ID" val="layout_10013"/>
  <p:tag name="KSO_WM_NEWLAYOUT_ID" val="slide_0e0a25924a288a5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61d052d65f63693acfbf3dea6984746cb6b1700"/>
  <p:tag name="KSO_WM_NEWLAYOUT_GROUP_ID" val="layout_61"/>
  <p:tag name="KSO_WM_NEWLAYOUT_ID" val="slide_1d1a3637f731033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7c75663014218f80c8013c0709cea3f51743658"/>
  <p:tag name="KSO_WM_NEWLAYOUT_GROUP_ID" val="layout_10007"/>
  <p:tag name="KSO_WM_NEWLAYOUT_ID" val="slide_85a19fcb1ee464ed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e423c5b36db29d89189bb062b7eb3f185a90ca5"/>
  <p:tag name="KSO_WM_NEWLAYOUT_GROUP_ID" val="layout_3"/>
  <p:tag name="KSO_WM_NEWLAYOUT_ID" val="slide_e3a96578dbddad6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379"/>
  <p:tag name="KSO_WM_TEMPLATE_CATEGORY" val="custom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58c44bf95c86e228527be3cd3faa0845f40bfe"/>
  <p:tag name="KSO_WM_NEWLAYOUT_GROUP_ID" val="layout_42"/>
  <p:tag name="KSO_WM_NEWLAYOUT_ID" val="slide_2e1b237cf4e685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e85c6d3fcfd9d923d9b333f3b187eae22671da1"/>
  <p:tag name="KSO_WM_NEWLAYOUT_GROUP_ID" val="layout_10012"/>
  <p:tag name="KSO_WM_NEWLAYOUT_ID" val="slide_ed19c0db6ed585c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cf3990086c010265a31c3240f803bc52bd728b4"/>
  <p:tag name="KSO_WM_NEWLAYOUT_GROUP_ID" val="layout_34"/>
  <p:tag name="KSO_WM_NEWLAYOUT_ID" val="slide_dd86963abb23979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ID" val="slide_1711a7a49ad709ad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da991c775f89a209b59918af573ddec5c3e2480"/>
  <p:tag name="KSO_WM_NEWLAYOUT_ID" val="slide_d665d6f003d2fe8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1"/>
  <p:tag name="KSO_WM_SLIDE_INDEX" val="1"/>
  <p:tag name="KSO_WM_SLIDE_ITEM_CNT" val="0"/>
  <p:tag name="KSO_WM_SLIDE_LAYOUT" val="a_f"/>
  <p:tag name="KSO_WM_SLIDE_LAYOUT_CNT" val="1_2"/>
  <p:tag name="KSO_WM_SLIDE_TYPE" val="title"/>
  <p:tag name="KSO_WM_TAG_VERSION" val="3.0"/>
  <p:tag name="KSO_WM_TEMPLATE_CATEGORY" val="custom"/>
  <p:tag name="KSO_WM_TEMPLATE_INDEX" val="40490379"/>
  <p:tag name="KSO_WM_TEMPLATE_MASTER_TYPE" val="0"/>
  <p:tag name="KSO_WM_TEMPLATE_SLIDE_ID" val="slide_d799d37ec7ee1a76"/>
  <p:tag name="KSO_WM_TEMPLATE_SUBCATEGORY" val="29"/>
  <p:tag name="KSO_WM_TEMPLATE_THUMBS_INDEX" val="1、9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custom40490379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&#10;添加文档标题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26297"/>
  <p:tag name="KSO_WM_TEMPLATE_SLIDE_ID" val="slide_ba60fb0293b23f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379"/>
  <p:tag name="KSO_WM_TEMPLATE_CATEGORY" val="custom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4a2ea6691efab57c15e13b34366667d06be1999"/>
  <p:tag name="KSO_WM_NEWLAYOUT_GROUP_ID" val="layout_1-5"/>
  <p:tag name="KSO_WM_NEWLAYOUT_ID" val="slide_ba60fb0293b23fda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379"/>
  <p:tag name="KSO_WM_TEMPLATE_CATEGORY" val="custom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26297"/>
  <p:tag name="KSO_WM_TEMPLATE_SLIDE_ID" val="slide_1711a7a49ad709ad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44f7ba69431683ed0fc3a11bda005c4a9b0e99"/>
  <p:tag name="KSO_WM_NEWLAYOUT_GROUP_ID" val="layout_26"/>
  <p:tag name="KSO_WM_NEWLAYOUT_ID" val="slide_1711a7a49ad709ad"/>
  <p:tag name="KSO_WM_UNIT_PRESET_TEXT" val="单击此处添加标题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8cce582f37f77cb5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f888b800c6a97d4afdd79161f5cefcc3d74749"/>
  <p:tag name="KSO_WM_NEWLAYOUT_GROUP_ID" val="layout_10003"/>
  <p:tag name="KSO_WM_NEWLAYOUT_ID" val="slide_8cce582f37f77cb5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a9b8dd85d7f4ac4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85ad00453087974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366c9a879230df0e785c399314cf1fdb2d5a1d1"/>
  <p:tag name="KSO_WM_NEWLAYOUT_GROUP_ID" val="layout_30"/>
  <p:tag name="KSO_WM_NEWLAYOUT_ID" val="slide_b85ad00453087974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78fefa64b2c1ffafb6f47bf75158852044f2376"/>
  <p:tag name="KSO_WM_NEWLAYOUT_GROUP_ID" val="layout_6"/>
  <p:tag name="KSO_WM_NEWLAYOUT_ID" val="slide_a9b8dd85d7f4ac41"/>
  <p:tag name="KSO_WM_UNIT_PRESET_TEXT" val="单击此处添加标题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5ffa415428627e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6a637bfca45ba7470e3a3b45fec718d53f6217"/>
  <p:tag name="KSO_WM_NEWLAYOUT_GROUP_ID" val="layout_32"/>
  <p:tag name="KSO_WM_NEWLAYOUT_ID" val="slide_c5ffa415428627e2"/>
  <p:tag name="KSO_WM_UNIT_PRESET_TEXT" val="单击此处添加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3a8d68c4cb9e2e1d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3a8d68c4cb9e2e1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2"/>
  <p:tag name="KSO_WM_UNIT_SUBTYPE" val="d"/>
  <p:tag name="KSO_WM_UNIT_TYPE" val="l_h_i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2"/>
  <p:tag name="KSO_WM_UNIT_SUBTYPE" val="d"/>
  <p:tag name="KSO_WM_UNIT_TYPE" val="l_h_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2"/>
  <p:tag name="KSO_WM_UNIT_SUBTYPE" val="d"/>
  <p:tag name="KSO_WM_UNIT_TYPE" val="l_h_i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1e811831f33dac5b1d52b95e0e9a6a285b80437"/>
  <p:tag name="KSO_WM_NEWLAYOUT_ID" val="slide_3a8d68c4cb9e2e1d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c69ff2b91d1aabd5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589eebae2c0a3d4b3bef0f69a24cff33edc5f6"/>
  <p:tag name="KSO_WM_NEWLAYOUT_GROUP_ID" val="layout_10004"/>
  <p:tag name="KSO_WM_NEWLAYOUT_ID" val="slide_c69ff2b91d1aabd5"/>
  <p:tag name="KSO_WM_UNIT_PRESET_TEXT" val="单击此处添加标题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right"/>
  <p:tag name="KSO_WM_SLIDE_HAS_MASK" val="0"/>
  <p:tag name="KSO_WM_SLIDE_ID" val="custom40490379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CATEGORY" val="custom"/>
  <p:tag name="KSO_WM_TEMPLATE_INDEX" val="40490379"/>
  <p:tag name="KSO_WM_TEMPLATE_MASTER_TYPE" val="0"/>
  <p:tag name="KSO_WM_TEMPLATE_SLIDE_ID" val="slide_d635315789958f2d"/>
  <p:tag name="KSO_WM_TEMPLATE_SUBCATEGORY" val="2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custom40490379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单击此处添加章节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custom40490379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6297"/>
  <p:tag name="KSO_WM_TEMPLATE_SLIDE_ID" val="slide_b5d6c636f001952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44f670dde0d7fa86905108487e71fdd94ee8b90"/>
  <p:tag name="KSO_WM_NEWLAYOUT_GROUP_ID" val="layout_27"/>
  <p:tag name="KSO_WM_NEWLAYOUT_ID" val="slide_b5d6c636f0019523"/>
  <p:tag name="KSO_WM_UNIT_PRESET_TEXT" val="单击此处添加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CONTENT_ORIENTATION" val="left"/>
  <p:tag name="KSO_WM_SLIDE_HAS_MASK" val="0"/>
  <p:tag name="KSO_WM_SLIDE_ID" val="custom40490379_9"/>
  <p:tag name="KSO_WM_SLIDE_INDEX" val="5"/>
  <p:tag name="KSO_WM_SLIDE_ITEM_CNT" val="0"/>
  <p:tag name="KSO_WM_SLIDE_LAYOUT" val="a_b"/>
  <p:tag name="KSO_WM_SLIDE_LAYOUT_CNT" val="1_1"/>
  <p:tag name="KSO_WM_SLIDE_TYPE" val="endPage"/>
  <p:tag name="KSO_WM_TAG_VERSION" val="3.0"/>
  <p:tag name="KSO_WM_TEMPLATE_CATEGORY" val="custom"/>
  <p:tag name="KSO_WM_TEMPLATE_INDEX" val="40490379"/>
  <p:tag name="KSO_WM_TEMPLATE_MASTER_TYPE" val="0"/>
  <p:tag name="KSO_WM_TEMPLATE_SLIDE_ID" val="slide_06be46c9219ad451"/>
  <p:tag name="KSO_WM_TEMPLATE_SUBCATEGORY" val="2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custom4049037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THE END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0dfe4d77e2ef29d598fee8104b322b3f97111a5"/>
  <p:tag name="KSO_WM_NEWLAYOUT_ID" val="1682"/>
  <p:tag name="KSO_WM_UNIT_ID" val="custom40490379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  <p:tag name="KSO_WM_UNIT_PRESET_TEXT" val="谢谢观看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379"/>
  <p:tag name="KSO_WM_TEMPLATE_CATEGORY" val="cus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9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f60dede788b97cd09dd425c260114b705a171efb"/>
  <p:tag name="KSO_WM_NEWLAYOUT_ID" val="1670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37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0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0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0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0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0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336e75c4b7c107cb6cac18a63e7083e8ba24c1d8"/>
  <p:tag name="KSO_WM_NEWLAYOUT_ID" val="1678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379"/>
  <p:tag name="KSO_WM_TEMPLATE_CATEGORY" val="custo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2024.3.12-4">
      <a:dk1>
        <a:srgbClr val="333333"/>
      </a:dk1>
      <a:lt1>
        <a:sysClr val="window" lastClr="FFFFFF"/>
      </a:lt1>
      <a:dk2>
        <a:srgbClr val="031A2F"/>
      </a:dk2>
      <a:lt2>
        <a:srgbClr val="E6EFFE"/>
      </a:lt2>
      <a:accent1>
        <a:srgbClr val="3758FB"/>
      </a:accent1>
      <a:accent2>
        <a:srgbClr val="419BFD"/>
      </a:accent2>
      <a:accent3>
        <a:srgbClr val="6542FC"/>
      </a:accent3>
      <a:accent4>
        <a:srgbClr val="9B42FC"/>
      </a:accent4>
      <a:accent5>
        <a:srgbClr val="D042FC"/>
      </a:accent5>
      <a:accent6>
        <a:srgbClr val="FB43CB"/>
      </a:accent6>
      <a:hlink>
        <a:srgbClr val="0026E5"/>
      </a:hlink>
      <a:folHlink>
        <a:srgbClr val="7E1FAD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2684</Words>
  <Application>Microsoft Office PowerPoint</Application>
  <PresentationFormat>宽屏</PresentationFormat>
  <Paragraphs>215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Google Sans Text</vt:lpstr>
      <vt:lpstr>微软雅黑</vt:lpstr>
      <vt:lpstr>Arial</vt:lpstr>
      <vt:lpstr>Cambria Math</vt:lpstr>
      <vt:lpstr>Office 主题​​</vt:lpstr>
      <vt:lpstr>Office 主题</vt:lpstr>
      <vt:lpstr>OpenScout</vt:lpstr>
      <vt:lpstr>目录</vt:lpstr>
      <vt:lpstr>项目背景</vt:lpstr>
      <vt:lpstr>项目背景：当前开源人才画像面临的“两大盲区”  </vt:lpstr>
      <vt:lpstr>项目背景：当前开源人才画像面临的“两大盲区”  </vt:lpstr>
      <vt:lpstr>项目概述</vt:lpstr>
      <vt:lpstr>项目简介</vt:lpstr>
      <vt:lpstr>核心特性</vt:lpstr>
      <vt:lpstr>开源数据整合</vt:lpstr>
      <vt:lpstr>Multi-Agent 职责概览</vt:lpstr>
      <vt:lpstr>Maxkb工作流</vt:lpstr>
      <vt:lpstr>可视化分析报告</vt:lpstr>
      <vt:lpstr>六维能力雷达图结构</vt:lpstr>
      <vt:lpstr>六维能力雷达图结构</vt:lpstr>
      <vt:lpstr>技术栈分布图谱</vt:lpstr>
      <vt:lpstr>OpenRank 生态影响力演进分析</vt:lpstr>
      <vt:lpstr>代表仓库深度洞察与语义评估</vt:lpstr>
      <vt:lpstr>开源社区应用场景</vt:lpstr>
      <vt:lpstr>社区生命力洞察：量化治理与核心成员梯队建设</vt:lpstr>
      <vt:lpstr>从“简历筛选”到“能力画像”：优化技术招聘流程</vt:lpstr>
      <vt:lpstr>开源数字化名片：构建开发者个人的“技术信用体系”</vt:lpstr>
      <vt:lpstr>完成情况</vt:lpstr>
      <vt:lpstr>完成情况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OpenScout</dc:title>
  <dc:creator/>
  <cp:lastModifiedBy>子炫 杨</cp:lastModifiedBy>
  <cp:revision>10</cp:revision>
  <dcterms:created xsi:type="dcterms:W3CDTF">2025-12-27T11:26:35Z</dcterms:created>
  <dcterms:modified xsi:type="dcterms:W3CDTF">2025-12-29T07:21:49Z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v1.0_ai_69796628987</vt:lpwstr>
  </property>
</Properties>
</file>